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96" r:id="rId18"/>
    <p:sldId id="297" r:id="rId19"/>
    <p:sldId id="298" r:id="rId20"/>
    <p:sldId id="299" r:id="rId21"/>
    <p:sldId id="300" r:id="rId22"/>
    <p:sldId id="302" r:id="rId23"/>
    <p:sldId id="301" r:id="rId24"/>
    <p:sldId id="303" r:id="rId25"/>
    <p:sldId id="304" r:id="rId26"/>
    <p:sldId id="305" r:id="rId27"/>
    <p:sldId id="306" r:id="rId28"/>
    <p:sldId id="30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darComputer" initials="R" lastIdx="1" clrIdx="0">
    <p:extLst>
      <p:ext uri="{19B8F6BF-5375-455C-9EA6-DF929625EA0E}">
        <p15:presenceInfo xmlns:p15="http://schemas.microsoft.com/office/powerpoint/2012/main" userId="RadarCompu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172F5-17FA-401D-B43B-5AB20460E841}" type="datetimeFigureOut">
              <a:rPr lang="hu-HU" smtClean="0"/>
              <a:t>2022. 01. 12.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4EA23-250C-44EA-8497-416B371E17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498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73EE327-A67D-4F48-9E4C-7D0749318C8B}" type="datetime1">
              <a:rPr lang="en-US" smtClean="0"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019A-ED5C-4586-983D-ADF5AE885E60}" type="datetime1">
              <a:rPr lang="en-US" smtClean="0"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F9DB-CF7B-4761-BB26-8D30D78811AA}" type="datetime1">
              <a:rPr lang="en-US" smtClean="0"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6BEC-A6C9-410A-BBDB-1F091E7D8A40}" type="datetime1">
              <a:rPr lang="en-US" smtClean="0"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8D1E-35A5-466E-BD6B-D769EED69E4E}" type="datetime1">
              <a:rPr lang="en-US" smtClean="0"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42709-4A2C-4EA5-8006-0081C0AD19AD}" type="datetime1">
              <a:rPr lang="en-US" smtClean="0"/>
              <a:t>1/12/2022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09D8-9691-4E02-83D6-7C52A0D39BCA}" type="datetime1">
              <a:rPr lang="en-US" smtClean="0"/>
              <a:t>1/12/2022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4562-67BD-4018-9C80-802F8D0C5B37}" type="datetime1">
              <a:rPr lang="en-US" smtClean="0"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2A6F-36CB-4D17-AC9A-EC9F55E96C71}" type="datetime1">
              <a:rPr lang="en-US" smtClean="0"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2B6A28D-1C35-4348-A69C-4D8FBDE35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536F-3B81-446E-AAA4-1C40609FFAB8}" type="datetime1">
              <a:rPr lang="en-US" smtClean="0"/>
              <a:t>1/12/2022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5A437F6-8BE8-4E27-A5C9-568CA2610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B14168B-9460-4D23-8959-7A96BE01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1208" y="6304693"/>
            <a:ext cx="771089" cy="365125"/>
          </a:xfrm>
        </p:spPr>
        <p:txBody>
          <a:bodyPr/>
          <a:lstStyle>
            <a:lvl1pPr>
              <a:defRPr sz="20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E9A3-A221-4FD5-9FB5-51A4A3B7060E}" type="datetime1">
              <a:rPr lang="en-US" smtClean="0"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2D0D-3D25-4FC0-A0BC-05D37D84858E}" type="datetime1">
              <a:rPr lang="en-US" smtClean="0"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6C9D-A45A-4602-A386-98C45F960EC9}" type="datetime1">
              <a:rPr lang="en-US" smtClean="0"/>
              <a:t>1/12/2022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EFBF-291A-469D-937D-719C31148F0E}" type="datetime1">
              <a:rPr lang="en-US" smtClean="0"/>
              <a:t>1/12/2022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9612-423E-4E1D-B4BB-5230E75FCA7C}" type="datetime1">
              <a:rPr lang="en-US" smtClean="0"/>
              <a:t>1/12/2022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C778-84A0-49B3-9AAF-FE3BA1DC3BDC}" type="datetime1">
              <a:rPr lang="en-US" smtClean="0"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0FD3-C5F4-4EE9-B2D5-33E244CA7CEB}" type="datetime1">
              <a:rPr lang="en-US" smtClean="0"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CD747-B7D4-4988-B6F7-2F8AD083B2DF}" type="datetime1">
              <a:rPr lang="en-US" smtClean="0"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hyperlink" Target="mailto:balazs.radeleczki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E738355-6E07-4F72-B260-06716AF88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4498" y="1551572"/>
            <a:ext cx="8791575" cy="1536861"/>
          </a:xfrm>
        </p:spPr>
        <p:txBody>
          <a:bodyPr/>
          <a:lstStyle/>
          <a:p>
            <a:pPr algn="ctr"/>
            <a:r>
              <a:rPr lang="hu-HU" dirty="0"/>
              <a:t>Neuromorph Movement control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6DDBAB4E-B2B1-4BB1-97AE-8931BBF38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0487" y="2929293"/>
            <a:ext cx="8791575" cy="1408501"/>
          </a:xfrm>
        </p:spPr>
        <p:txBody>
          <a:bodyPr/>
          <a:lstStyle/>
          <a:p>
            <a:pPr algn="ctr"/>
            <a:r>
              <a:rPr lang="hu-HU" sz="3200" dirty="0"/>
              <a:t>Introduction</a:t>
            </a:r>
          </a:p>
          <a:p>
            <a:pPr algn="ctr"/>
            <a:r>
              <a:rPr lang="hu-HU" altLang="hu-HU" sz="1600" dirty="0"/>
              <a:t>József LACZKÓ PhD, Balázs Radeleczki</a:t>
            </a:r>
          </a:p>
          <a:p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2CB150-22F6-4D33-80A4-9DD234663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994" y="5592761"/>
            <a:ext cx="2416629" cy="10013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D2595A-B785-4DC9-AF65-AC7238BA6DAA}"/>
              </a:ext>
            </a:extLst>
          </p:cNvPr>
          <p:cNvSpPr txBox="1"/>
          <p:nvPr/>
        </p:nvSpPr>
        <p:spPr>
          <a:xfrm>
            <a:off x="5237058" y="5598366"/>
            <a:ext cx="1566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08. 02. 2022</a:t>
            </a:r>
          </a:p>
        </p:txBody>
      </p:sp>
    </p:spTree>
    <p:extLst>
      <p:ext uri="{BB962C8B-B14F-4D97-AF65-F5344CB8AC3E}">
        <p14:creationId xmlns:p14="http://schemas.microsoft.com/office/powerpoint/2010/main" val="2894530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02679-A5E8-4B0D-9871-1B7DEA93C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579" y="658539"/>
            <a:ext cx="9905998" cy="1478570"/>
          </a:xfrm>
        </p:spPr>
        <p:txBody>
          <a:bodyPr/>
          <a:lstStyle/>
          <a:p>
            <a:r>
              <a:rPr lang="en-US" dirty="0"/>
              <a:t>Levels of motor control and execution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F3565-CD2A-4BB0-BB1B-44887B8CD2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674"/>
          <a:stretch/>
        </p:blipFill>
        <p:spPr>
          <a:xfrm>
            <a:off x="921407" y="627849"/>
            <a:ext cx="682606" cy="128581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5D7B59-7EF3-44B1-8F20-1769ECA4A4FE}"/>
              </a:ext>
            </a:extLst>
          </p:cNvPr>
          <p:cNvCxnSpPr>
            <a:cxnSpLocks/>
          </p:cNvCxnSpPr>
          <p:nvPr/>
        </p:nvCxnSpPr>
        <p:spPr>
          <a:xfrm>
            <a:off x="1791478" y="1744824"/>
            <a:ext cx="88920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E5B275C-7B11-40E2-AD99-A57658C8BB41}"/>
              </a:ext>
            </a:extLst>
          </p:cNvPr>
          <p:cNvSpPr/>
          <p:nvPr/>
        </p:nvSpPr>
        <p:spPr>
          <a:xfrm>
            <a:off x="1710579" y="2067309"/>
            <a:ext cx="3229244" cy="885516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000099"/>
                </a:solidFill>
                <a:latin typeface="+mn-lt"/>
              </a:rPr>
              <a:t>CNS </a:t>
            </a:r>
          </a:p>
          <a:p>
            <a:pPr algn="ctr"/>
            <a:r>
              <a:rPr lang="hu-HU" sz="2400" dirty="0">
                <a:solidFill>
                  <a:srgbClr val="000099"/>
                </a:solidFill>
                <a:latin typeface="+mn-lt"/>
              </a:rPr>
              <a:t>(central nervous system)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FB7FA32-65FA-4B7B-B950-52AB7F763A20}"/>
              </a:ext>
            </a:extLst>
          </p:cNvPr>
          <p:cNvSpPr/>
          <p:nvPr/>
        </p:nvSpPr>
        <p:spPr>
          <a:xfrm>
            <a:off x="2312883" y="3506347"/>
            <a:ext cx="2025595" cy="539620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altLang="hu-HU" sz="2400" dirty="0">
                <a:solidFill>
                  <a:srgbClr val="000099"/>
                </a:solidFill>
              </a:rPr>
              <a:t>Muscle</a:t>
            </a:r>
            <a:endParaRPr lang="hu-HU" sz="24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8DC6CAA-AA58-40B2-AB72-F4BF494B2289}"/>
              </a:ext>
            </a:extLst>
          </p:cNvPr>
          <p:cNvSpPr/>
          <p:nvPr/>
        </p:nvSpPr>
        <p:spPr>
          <a:xfrm>
            <a:off x="2312403" y="4599489"/>
            <a:ext cx="2025595" cy="539620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altLang="hu-HU" sz="2400" dirty="0">
                <a:solidFill>
                  <a:srgbClr val="000099"/>
                </a:solidFill>
              </a:rPr>
              <a:t>Joint</a:t>
            </a:r>
            <a:endParaRPr lang="hu-HU" sz="24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813ACAE-8E20-4B06-B5EC-543AF6357343}"/>
              </a:ext>
            </a:extLst>
          </p:cNvPr>
          <p:cNvSpPr/>
          <p:nvPr/>
        </p:nvSpPr>
        <p:spPr>
          <a:xfrm>
            <a:off x="2312402" y="5695657"/>
            <a:ext cx="2025595" cy="539620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altLang="hu-HU" sz="2400" dirty="0">
                <a:solidFill>
                  <a:srgbClr val="000099"/>
                </a:solidFill>
              </a:rPr>
              <a:t>Limb</a:t>
            </a:r>
            <a:endParaRPr lang="hu-HU" sz="2400" dirty="0">
              <a:solidFill>
                <a:srgbClr val="000099"/>
              </a:solidFill>
              <a:latin typeface="+mn-lt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5B6D1B-6850-4031-9AD4-28231B16D6C8}"/>
              </a:ext>
            </a:extLst>
          </p:cNvPr>
          <p:cNvCxnSpPr>
            <a:cxnSpLocks/>
          </p:cNvCxnSpPr>
          <p:nvPr/>
        </p:nvCxnSpPr>
        <p:spPr>
          <a:xfrm>
            <a:off x="3272106" y="3088433"/>
            <a:ext cx="0" cy="340567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9282C63-DEE9-4DC2-BBAF-8EF39C4CA3C2}"/>
              </a:ext>
            </a:extLst>
          </p:cNvPr>
          <p:cNvCxnSpPr>
            <a:cxnSpLocks/>
          </p:cNvCxnSpPr>
          <p:nvPr/>
        </p:nvCxnSpPr>
        <p:spPr>
          <a:xfrm>
            <a:off x="3272106" y="4179707"/>
            <a:ext cx="0" cy="340567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0B76705-F283-458F-AC94-71D7CAE2B292}"/>
              </a:ext>
            </a:extLst>
          </p:cNvPr>
          <p:cNvCxnSpPr>
            <a:cxnSpLocks/>
          </p:cNvCxnSpPr>
          <p:nvPr/>
        </p:nvCxnSpPr>
        <p:spPr>
          <a:xfrm>
            <a:off x="3272106" y="5246507"/>
            <a:ext cx="0" cy="340567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DF5319D-BF05-42EE-AFE8-02F74EAA358D}"/>
              </a:ext>
            </a:extLst>
          </p:cNvPr>
          <p:cNvSpPr txBox="1"/>
          <p:nvPr/>
        </p:nvSpPr>
        <p:spPr>
          <a:xfrm>
            <a:off x="4921257" y="2952825"/>
            <a:ext cx="1912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1800" b="1" dirty="0">
                <a:latin typeface="+mn-lt"/>
              </a:rPr>
              <a:t>electric signal</a:t>
            </a:r>
          </a:p>
          <a:p>
            <a:endParaRPr lang="hu-H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6F4379-669F-415A-ADD6-FB4C54632872}"/>
              </a:ext>
            </a:extLst>
          </p:cNvPr>
          <p:cNvSpPr txBox="1"/>
          <p:nvPr/>
        </p:nvSpPr>
        <p:spPr>
          <a:xfrm>
            <a:off x="4939823" y="3992263"/>
            <a:ext cx="19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1800" b="1" dirty="0">
                <a:latin typeface="+mn-lt"/>
              </a:rPr>
              <a:t>contraction</a:t>
            </a:r>
            <a:endParaRPr lang="hu-HU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D666A6-F9AB-460D-AA3D-47C809E7D8BB}"/>
              </a:ext>
            </a:extLst>
          </p:cNvPr>
          <p:cNvSpPr txBox="1"/>
          <p:nvPr/>
        </p:nvSpPr>
        <p:spPr>
          <a:xfrm>
            <a:off x="4921257" y="5084373"/>
            <a:ext cx="19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1800" b="1" dirty="0">
                <a:latin typeface="+mn-lt"/>
              </a:rPr>
              <a:t>rotation</a:t>
            </a:r>
            <a:endParaRPr lang="hu-HU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5D0B3D-63CB-4492-87F0-DEFDCB942FDC}"/>
              </a:ext>
            </a:extLst>
          </p:cNvPr>
          <p:cNvSpPr txBox="1"/>
          <p:nvPr/>
        </p:nvSpPr>
        <p:spPr>
          <a:xfrm>
            <a:off x="4921256" y="6161043"/>
            <a:ext cx="2627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1800" b="1" dirty="0">
                <a:latin typeface="+mn-lt"/>
              </a:rPr>
              <a:t>displacement</a:t>
            </a:r>
            <a:endParaRPr lang="hu-HU" b="1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012DA2-64AE-4FF9-A0BC-A8B9CB777868}"/>
              </a:ext>
            </a:extLst>
          </p:cNvPr>
          <p:cNvCxnSpPr>
            <a:cxnSpLocks/>
          </p:cNvCxnSpPr>
          <p:nvPr/>
        </p:nvCxnSpPr>
        <p:spPr>
          <a:xfrm>
            <a:off x="3461657" y="3293392"/>
            <a:ext cx="2911434" cy="0"/>
          </a:xfrm>
          <a:prstGeom prst="line">
            <a:avLst/>
          </a:prstGeom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0F8A450-B220-4981-9EB4-5402D7322266}"/>
              </a:ext>
            </a:extLst>
          </p:cNvPr>
          <p:cNvCxnSpPr>
            <a:cxnSpLocks/>
          </p:cNvCxnSpPr>
          <p:nvPr/>
        </p:nvCxnSpPr>
        <p:spPr>
          <a:xfrm>
            <a:off x="3465539" y="4370407"/>
            <a:ext cx="2911434" cy="0"/>
          </a:xfrm>
          <a:prstGeom prst="line">
            <a:avLst/>
          </a:prstGeom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9BCEC9A-65CC-4699-B7CD-6700D4DDCE95}"/>
              </a:ext>
            </a:extLst>
          </p:cNvPr>
          <p:cNvCxnSpPr>
            <a:cxnSpLocks/>
          </p:cNvCxnSpPr>
          <p:nvPr/>
        </p:nvCxnSpPr>
        <p:spPr>
          <a:xfrm>
            <a:off x="3484106" y="5469167"/>
            <a:ext cx="2911434" cy="0"/>
          </a:xfrm>
          <a:prstGeom prst="line">
            <a:avLst/>
          </a:prstGeom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EEA3E7D-C023-44DB-AD0E-15A4207A37AD}"/>
              </a:ext>
            </a:extLst>
          </p:cNvPr>
          <p:cNvCxnSpPr>
            <a:cxnSpLocks/>
          </p:cNvCxnSpPr>
          <p:nvPr/>
        </p:nvCxnSpPr>
        <p:spPr>
          <a:xfrm>
            <a:off x="3484106" y="6619094"/>
            <a:ext cx="2911434" cy="0"/>
          </a:xfrm>
          <a:prstGeom prst="line">
            <a:avLst/>
          </a:prstGeom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3E2E2E9B-6F17-4070-8487-503FDD11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829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02679-A5E8-4B0D-9871-1B7DEA93C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478" y="147616"/>
            <a:ext cx="9905998" cy="1478570"/>
          </a:xfrm>
        </p:spPr>
        <p:txBody>
          <a:bodyPr/>
          <a:lstStyle/>
          <a:p>
            <a:r>
              <a:rPr lang="hu-HU" dirty="0"/>
              <a:t>Comparison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F3565-CD2A-4BB0-BB1B-44887B8CD2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674"/>
          <a:stretch/>
        </p:blipFill>
        <p:spPr>
          <a:xfrm>
            <a:off x="921407" y="627849"/>
            <a:ext cx="682606" cy="128581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5D7B59-7EF3-44B1-8F20-1769ECA4A4FE}"/>
              </a:ext>
            </a:extLst>
          </p:cNvPr>
          <p:cNvCxnSpPr>
            <a:cxnSpLocks/>
          </p:cNvCxnSpPr>
          <p:nvPr/>
        </p:nvCxnSpPr>
        <p:spPr>
          <a:xfrm>
            <a:off x="1837773" y="1270758"/>
            <a:ext cx="92283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Rectangle 3">
            <a:extLst>
              <a:ext uri="{FF2B5EF4-FFF2-40B4-BE49-F238E27FC236}">
                <a16:creationId xmlns:a16="http://schemas.microsoft.com/office/drawing/2014/main" id="{60CE1349-1AB1-4F15-BC21-7831E85C0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7773" y="1396712"/>
            <a:ext cx="4538663" cy="5184775"/>
          </a:xfrm>
          <a:prstGeom prst="rect">
            <a:avLst/>
          </a:prstGeom>
          <a:noFill/>
          <a:ln w="57150" cmpd="dbl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hu-HU" altLang="hu-HU" sz="2600" b="1" dirty="0">
                <a:latin typeface="+mn-lt"/>
              </a:rPr>
              <a:t>Kinematics</a:t>
            </a:r>
            <a:r>
              <a:rPr lang="hu-HU" altLang="hu-HU" sz="2600" dirty="0">
                <a:latin typeface="+mn-lt"/>
              </a:rPr>
              <a:t>  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600" i="1" dirty="0">
                <a:latin typeface="+mn-lt"/>
              </a:rPr>
              <a:t>(study of </a:t>
            </a:r>
            <a:r>
              <a:rPr lang="en-US" altLang="hu-HU" sz="2600" i="1" dirty="0">
                <a:latin typeface="+mn-lt"/>
              </a:rPr>
              <a:t> </a:t>
            </a:r>
            <a:r>
              <a:rPr lang="hu-HU" altLang="hu-HU" sz="2600" i="1" dirty="0">
                <a:latin typeface="+mn-lt"/>
              </a:rPr>
              <a:t>geometric properties of mo</a:t>
            </a:r>
            <a:r>
              <a:rPr lang="en-US" altLang="hu-HU" sz="2600" i="1" dirty="0">
                <a:latin typeface="+mn-lt"/>
              </a:rPr>
              <a:t>tion</a:t>
            </a:r>
            <a:r>
              <a:rPr lang="hu-HU" altLang="hu-HU" sz="2600" i="1" dirty="0">
                <a:latin typeface="+mn-lt"/>
              </a:rPr>
              <a:t> as function of time)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hu-HU" altLang="hu-HU" sz="2600" i="1" dirty="0">
              <a:latin typeface="+mn-lt"/>
            </a:endParaRP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+mn-lt"/>
              </a:rPr>
              <a:t>Definition of an object’s </a:t>
            </a:r>
            <a:r>
              <a:rPr lang="en-US" altLang="hu-HU" sz="2000" dirty="0">
                <a:latin typeface="+mn-lt"/>
              </a:rPr>
              <a:t>position</a:t>
            </a:r>
            <a:r>
              <a:rPr lang="hu-HU" altLang="hu-HU" sz="2000" dirty="0">
                <a:latin typeface="+mn-lt"/>
              </a:rPr>
              <a:t> according to a reference </a:t>
            </a:r>
            <a:r>
              <a:rPr lang="en-US" altLang="hu-HU" sz="2000" dirty="0">
                <a:latin typeface="+mn-lt"/>
              </a:rPr>
              <a:t>frame </a:t>
            </a:r>
            <a:r>
              <a:rPr lang="hu-HU" altLang="hu-HU" sz="2000" dirty="0">
                <a:latin typeface="+mn-lt"/>
              </a:rPr>
              <a:t>at a certain instant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hu-HU" altLang="hu-HU" sz="2000" dirty="0">
              <a:latin typeface="+mn-lt"/>
            </a:endParaRP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+mn-lt"/>
              </a:rPr>
              <a:t>Linear algebric processing of measured coordinates (vector algebra)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hu-HU" altLang="hu-HU" sz="2000" dirty="0">
              <a:latin typeface="+mn-lt"/>
            </a:endParaRP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u-HU" altLang="hu-HU" sz="2000" b="1" dirty="0">
                <a:solidFill>
                  <a:srgbClr val="C00000"/>
                </a:solidFill>
                <a:latin typeface="+mn-lt"/>
              </a:rPr>
              <a:t>MEASUREMENT</a:t>
            </a:r>
            <a:r>
              <a:rPr lang="hu-HU" altLang="hu-HU" sz="2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hu-HU" sz="2000" dirty="0">
                <a:solidFill>
                  <a:srgbClr val="C00000"/>
                </a:solidFill>
                <a:latin typeface="+mn-lt"/>
              </a:rPr>
              <a:t>(recording the </a:t>
            </a:r>
            <a:r>
              <a:rPr lang="hu-HU" altLang="hu-HU" sz="2000" dirty="0">
                <a:solidFill>
                  <a:srgbClr val="C00000"/>
                </a:solidFill>
                <a:latin typeface="+mn-lt"/>
              </a:rPr>
              <a:t>coordinates</a:t>
            </a:r>
            <a:r>
              <a:rPr lang="en-US" altLang="hu-HU" sz="2000" dirty="0">
                <a:solidFill>
                  <a:srgbClr val="C00000"/>
                </a:solidFill>
                <a:latin typeface="+mn-lt"/>
              </a:rPr>
              <a:t> of a moving point)</a:t>
            </a:r>
            <a:r>
              <a:rPr lang="hu-HU" altLang="hu-HU" sz="2000" dirty="0">
                <a:solidFill>
                  <a:srgbClr val="C00000"/>
                </a:solidFill>
                <a:latin typeface="+mn-lt"/>
              </a:rPr>
              <a:t>: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hu-HU" altLang="hu-HU" sz="1400" dirty="0">
                <a:latin typeface="+mn-lt"/>
              </a:rPr>
              <a:t>Computer controlled movement analyzer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hu-HU" altLang="hu-HU" sz="1400" dirty="0">
                <a:latin typeface="+mn-lt"/>
              </a:rPr>
              <a:t>Sampling Frequency: depends on the </a:t>
            </a:r>
            <a:r>
              <a:rPr lang="en-US" altLang="hu-HU" sz="1400" dirty="0">
                <a:latin typeface="+mn-lt"/>
              </a:rPr>
              <a:t>motor task</a:t>
            </a:r>
            <a:r>
              <a:rPr lang="hu-HU" altLang="hu-HU" sz="1400" dirty="0">
                <a:latin typeface="+mn-lt"/>
              </a:rPr>
              <a:t> (velocity of </a:t>
            </a:r>
            <a:r>
              <a:rPr lang="en-US" altLang="hu-HU" sz="1400" dirty="0">
                <a:latin typeface="+mn-lt"/>
              </a:rPr>
              <a:t>motion</a:t>
            </a:r>
            <a:r>
              <a:rPr lang="hu-HU" altLang="hu-HU" sz="1400" dirty="0">
                <a:latin typeface="+mn-lt"/>
              </a:rPr>
              <a:t>) and on number of m</a:t>
            </a:r>
            <a:r>
              <a:rPr lang="en-US" altLang="hu-HU" sz="1400" dirty="0">
                <a:latin typeface="+mn-lt"/>
              </a:rPr>
              <a:t>measured points</a:t>
            </a:r>
            <a:endParaRPr lang="hu-HU" altLang="hu-HU" sz="1400" dirty="0">
              <a:latin typeface="+mn-lt"/>
            </a:endParaRP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C8DB703C-D2A1-4351-8313-8F559B3DA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2731" y="1396712"/>
            <a:ext cx="4643437" cy="5184775"/>
          </a:xfrm>
          <a:prstGeom prst="rect">
            <a:avLst/>
          </a:prstGeom>
          <a:noFill/>
          <a:ln w="57150" cmpd="dbl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73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sz="2600" b="1" dirty="0">
                <a:latin typeface="+mn-lt"/>
              </a:rPr>
              <a:t>EMG </a:t>
            </a:r>
            <a:r>
              <a:rPr lang="hu-HU" altLang="hu-HU" sz="2600" b="1" dirty="0">
                <a:solidFill>
                  <a:schemeClr val="tx2"/>
                </a:solidFill>
                <a:latin typeface="+mn-lt"/>
              </a:rPr>
              <a:t>(</a:t>
            </a:r>
            <a:r>
              <a:rPr lang="hu-HU" altLang="hu-HU" sz="2600" b="1" dirty="0">
                <a:latin typeface="+mn-lt"/>
              </a:rPr>
              <a:t>E</a:t>
            </a:r>
            <a:r>
              <a:rPr lang="hu-HU" altLang="hu-HU" sz="2600" b="1" dirty="0">
                <a:solidFill>
                  <a:schemeClr val="tx2"/>
                </a:solidFill>
                <a:latin typeface="+mn-lt"/>
              </a:rPr>
              <a:t>lektro</a:t>
            </a:r>
            <a:r>
              <a:rPr lang="hu-HU" altLang="hu-HU" sz="2600" b="1" dirty="0">
                <a:latin typeface="+mn-lt"/>
              </a:rPr>
              <a:t>M</a:t>
            </a:r>
            <a:r>
              <a:rPr lang="hu-HU" altLang="hu-HU" sz="2600" b="1" dirty="0">
                <a:solidFill>
                  <a:schemeClr val="tx2"/>
                </a:solidFill>
                <a:latin typeface="+mn-lt"/>
              </a:rPr>
              <a:t>yo</a:t>
            </a:r>
            <a:r>
              <a:rPr lang="hu-HU" altLang="hu-HU" sz="2600" b="1" dirty="0">
                <a:latin typeface="+mn-lt"/>
              </a:rPr>
              <a:t>G</a:t>
            </a:r>
            <a:r>
              <a:rPr lang="hu-HU" altLang="hu-HU" sz="2600" b="1" dirty="0">
                <a:solidFill>
                  <a:schemeClr val="tx2"/>
                </a:solidFill>
                <a:latin typeface="+mn-lt"/>
              </a:rPr>
              <a:t>ram) </a:t>
            </a:r>
          </a:p>
          <a:p>
            <a:pPr eaLnBrk="1" hangingPunct="1"/>
            <a:r>
              <a:rPr lang="en-US" altLang="hu-HU" sz="2200" dirty="0">
                <a:solidFill>
                  <a:srgbClr val="000099"/>
                </a:solidFill>
              </a:rPr>
              <a:t> </a:t>
            </a:r>
            <a:r>
              <a:rPr lang="hu-HU" altLang="hu-HU" sz="2600" i="1" dirty="0">
                <a:latin typeface="+mn-lt"/>
              </a:rPr>
              <a:t>the CNS send commands</a:t>
            </a:r>
          </a:p>
          <a:p>
            <a:pPr eaLnBrk="1" hangingPunct="1"/>
            <a:endParaRPr lang="hu-HU" altLang="hu-HU" sz="2600" i="1" dirty="0"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+mn-lt"/>
              </a:rPr>
              <a:t>To invoke muscle force</a:t>
            </a:r>
            <a:r>
              <a:rPr lang="hu-HU" altLang="hu-HU" sz="2000" dirty="0">
                <a:solidFill>
                  <a:srgbClr val="000099"/>
                </a:solidFill>
              </a:rPr>
              <a:t>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+mn-lt"/>
              </a:rPr>
              <a:t>Electronic potential on muscle fibers (mV,uV)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endParaRPr lang="hu-HU" altLang="hu-HU" sz="2200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altLang="hu-HU" sz="2000" b="1" dirty="0">
                <a:solidFill>
                  <a:srgbClr val="C00000"/>
                </a:solidFill>
                <a:latin typeface="+mn-lt"/>
              </a:rPr>
              <a:t>MEASUREMENT</a:t>
            </a:r>
            <a:endParaRPr lang="hu-HU" altLang="hu-HU" sz="2000" dirty="0">
              <a:solidFill>
                <a:srgbClr val="C00000"/>
              </a:solidFill>
              <a:latin typeface="+mn-lt"/>
            </a:endParaRPr>
          </a:p>
          <a:p>
            <a:pPr lvl="2">
              <a:spcBef>
                <a:spcPct val="10000"/>
              </a:spcBef>
            </a:pPr>
            <a:r>
              <a:rPr lang="hu-HU" altLang="hu-HU" sz="2000" dirty="0">
                <a:latin typeface="+mn-lt"/>
              </a:rPr>
              <a:t>Invasive and non-invasive </a:t>
            </a:r>
          </a:p>
          <a:p>
            <a:pPr marL="914400" lvl="2" indent="0">
              <a:spcBef>
                <a:spcPct val="10000"/>
              </a:spcBef>
              <a:buNone/>
            </a:pPr>
            <a:r>
              <a:rPr lang="hu-HU" altLang="hu-HU" sz="2000" dirty="0">
                <a:latin typeface="+mn-lt"/>
              </a:rPr>
              <a:t>    </a:t>
            </a:r>
            <a:r>
              <a:rPr lang="hu-HU" altLang="hu-HU" sz="1400" dirty="0">
                <a:latin typeface="+mn-lt"/>
              </a:rPr>
              <a:t>(surface or implanted electrodes) </a:t>
            </a:r>
          </a:p>
          <a:p>
            <a:pPr lvl="2" algn="just">
              <a:spcBef>
                <a:spcPct val="10000"/>
              </a:spcBef>
            </a:pPr>
            <a:r>
              <a:rPr lang="hu-HU" altLang="hu-HU" sz="2000" dirty="0">
                <a:latin typeface="+mn-lt"/>
              </a:rPr>
              <a:t>Minimalization of artefacts</a:t>
            </a:r>
          </a:p>
          <a:p>
            <a:pPr lvl="3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hu-HU" altLang="hu-HU" sz="1400" dirty="0">
                <a:latin typeface="+mn-lt"/>
              </a:rPr>
              <a:t>Depilation</a:t>
            </a:r>
          </a:p>
          <a:p>
            <a:pPr lvl="3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hu-HU" sz="1400" dirty="0">
                <a:latin typeface="+mn-lt"/>
              </a:rPr>
              <a:t>C</a:t>
            </a:r>
            <a:r>
              <a:rPr lang="hu-HU" altLang="hu-HU" sz="1400" dirty="0">
                <a:latin typeface="+mn-lt"/>
              </a:rPr>
              <a:t>leaning</a:t>
            </a:r>
            <a:r>
              <a:rPr lang="en-US" altLang="hu-HU" sz="1400" dirty="0">
                <a:latin typeface="+mn-lt"/>
              </a:rPr>
              <a:t> and shaving</a:t>
            </a:r>
            <a:r>
              <a:rPr lang="hu-HU" altLang="hu-HU" sz="1400" dirty="0">
                <a:latin typeface="+mn-lt"/>
              </a:rPr>
              <a:t> the surface of the skin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DC2BB-E1DF-4A11-82C2-9E1ACE2CD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700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02679-A5E8-4B0D-9871-1B7DEA93C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579" y="658539"/>
            <a:ext cx="9905998" cy="1478570"/>
          </a:xfrm>
        </p:spPr>
        <p:txBody>
          <a:bodyPr/>
          <a:lstStyle/>
          <a:p>
            <a:r>
              <a:rPr lang="hu-HU" dirty="0"/>
              <a:t>How does it possible?</a:t>
            </a:r>
            <a:endParaRPr lang="en-US" dirty="0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3E2E2E9B-6F17-4070-8487-503FDD11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F3565-CD2A-4BB0-BB1B-44887B8CD2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674"/>
          <a:stretch/>
        </p:blipFill>
        <p:spPr>
          <a:xfrm>
            <a:off x="921407" y="627849"/>
            <a:ext cx="682606" cy="128581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5D7B59-7EF3-44B1-8F20-1769ECA4A4FE}"/>
              </a:ext>
            </a:extLst>
          </p:cNvPr>
          <p:cNvCxnSpPr>
            <a:cxnSpLocks/>
          </p:cNvCxnSpPr>
          <p:nvPr/>
        </p:nvCxnSpPr>
        <p:spPr>
          <a:xfrm>
            <a:off x="1791478" y="1744824"/>
            <a:ext cx="88920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Rectangle 3">
            <a:extLst>
              <a:ext uri="{FF2B5EF4-FFF2-40B4-BE49-F238E27FC236}">
                <a16:creationId xmlns:a16="http://schemas.microsoft.com/office/drawing/2014/main" id="{95A7B4BD-ED06-4591-B398-22F381CB18D6}"/>
              </a:ext>
            </a:extLst>
          </p:cNvPr>
          <p:cNvSpPr txBox="1">
            <a:spLocks/>
          </p:cNvSpPr>
          <p:nvPr/>
        </p:nvSpPr>
        <p:spPr>
          <a:xfrm>
            <a:off x="1791478" y="1913668"/>
            <a:ext cx="9144000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hu-HU" altLang="hu-HU" sz="2800" dirty="0"/>
              <a:t>We are placing markers on anatomical landmarks (joints).</a:t>
            </a:r>
          </a:p>
          <a:p>
            <a:pPr marL="0" indent="0">
              <a:buNone/>
              <a:defRPr/>
            </a:pPr>
            <a:r>
              <a:rPr lang="hu-HU" altLang="hu-HU" sz="2800" b="1" dirty="0"/>
              <a:t>Different marker types:</a:t>
            </a:r>
          </a:p>
          <a:p>
            <a:pPr lvl="1">
              <a:defRPr/>
            </a:pPr>
            <a:r>
              <a:rPr lang="hu-HU" altLang="hu-HU" sz="2400" b="1" dirty="0"/>
              <a:t>Active</a:t>
            </a:r>
            <a:r>
              <a:rPr lang="hu-HU" altLang="hu-HU" sz="2400" dirty="0"/>
              <a:t> = Transmitter  (transmitts a given signal)</a:t>
            </a:r>
          </a:p>
          <a:p>
            <a:pPr lvl="1">
              <a:defRPr/>
            </a:pPr>
            <a:r>
              <a:rPr lang="hu-HU" altLang="hu-HU" sz="2400" b="1" dirty="0"/>
              <a:t>Passive</a:t>
            </a:r>
            <a:r>
              <a:rPr lang="hu-HU" altLang="hu-HU" sz="2400" dirty="0">
                <a:solidFill>
                  <a:srgbClr val="000099"/>
                </a:solidFill>
              </a:rPr>
              <a:t> </a:t>
            </a:r>
            <a:r>
              <a:rPr lang="hu-HU" altLang="hu-HU" sz="2400" dirty="0"/>
              <a:t>= Receiver (receives the transmitted signal)</a:t>
            </a:r>
          </a:p>
          <a:p>
            <a:pPr marL="0" indent="0">
              <a:buNone/>
              <a:defRPr/>
            </a:pPr>
            <a:r>
              <a:rPr lang="hu-HU" altLang="hu-HU" sz="2800" b="1" dirty="0"/>
              <a:t>Movement Analyzer (MA) systems:</a:t>
            </a:r>
          </a:p>
          <a:p>
            <a:pPr lvl="1">
              <a:defRPr/>
            </a:pPr>
            <a:r>
              <a:rPr lang="hu-HU" altLang="hu-HU" sz="2400" dirty="0"/>
              <a:t>Optical markers (active markers as lightsource)</a:t>
            </a:r>
          </a:p>
          <a:p>
            <a:pPr lvl="1">
              <a:defRPr/>
            </a:pPr>
            <a:r>
              <a:rPr lang="hu-HU" altLang="hu-HU" sz="2400" dirty="0"/>
              <a:t> Infrared</a:t>
            </a:r>
            <a:r>
              <a:rPr lang="en-US" altLang="hu-HU" sz="2400" dirty="0"/>
              <a:t> (</a:t>
            </a:r>
            <a:r>
              <a:rPr lang="en-US" altLang="hu-HU" sz="2400" dirty="0" err="1"/>
              <a:t>selspot</a:t>
            </a:r>
            <a:r>
              <a:rPr lang="hu-HU" altLang="hu-HU" sz="2400" dirty="0"/>
              <a:t>, elite, vicon</a:t>
            </a:r>
            <a:r>
              <a:rPr lang="en-US" altLang="hu-HU" sz="2400" dirty="0"/>
              <a:t>)</a:t>
            </a:r>
            <a:endParaRPr lang="hu-HU" altLang="hu-HU" sz="2400" dirty="0"/>
          </a:p>
          <a:p>
            <a:pPr lvl="1">
              <a:defRPr/>
            </a:pPr>
            <a:r>
              <a:rPr lang="hu-HU" altLang="hu-HU" sz="2400" dirty="0"/>
              <a:t>Ultrasonic markers</a:t>
            </a:r>
            <a:r>
              <a:rPr lang="en-US" altLang="hu-HU" sz="2400" dirty="0"/>
              <a:t>(</a:t>
            </a:r>
            <a:r>
              <a:rPr lang="hu-HU" altLang="hu-HU" sz="2400" dirty="0"/>
              <a:t>ZEBRIS</a:t>
            </a:r>
            <a:r>
              <a:rPr lang="en-US" altLang="hu-HU" sz="2400" dirty="0"/>
              <a:t>)</a:t>
            </a:r>
            <a:endParaRPr lang="hu-HU" altLang="hu-HU" sz="2400" dirty="0"/>
          </a:p>
        </p:txBody>
      </p:sp>
    </p:spTree>
    <p:extLst>
      <p:ext uri="{BB962C8B-B14F-4D97-AF65-F5344CB8AC3E}">
        <p14:creationId xmlns:p14="http://schemas.microsoft.com/office/powerpoint/2010/main" val="4274395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02679-A5E8-4B0D-9871-1B7DEA93C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579" y="658539"/>
            <a:ext cx="9905998" cy="1478570"/>
          </a:xfrm>
        </p:spPr>
        <p:txBody>
          <a:bodyPr/>
          <a:lstStyle/>
          <a:p>
            <a:r>
              <a:rPr lang="hu-HU" dirty="0"/>
              <a:t>Video and Opt. Marker demo.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3E2E2E9B-6F17-4070-8487-503FDD11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F3565-CD2A-4BB0-BB1B-44887B8CD2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674"/>
          <a:stretch/>
        </p:blipFill>
        <p:spPr>
          <a:xfrm>
            <a:off x="921407" y="627849"/>
            <a:ext cx="682606" cy="128581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5D7B59-7EF3-44B1-8F20-1769ECA4A4FE}"/>
              </a:ext>
            </a:extLst>
          </p:cNvPr>
          <p:cNvCxnSpPr>
            <a:cxnSpLocks/>
          </p:cNvCxnSpPr>
          <p:nvPr/>
        </p:nvCxnSpPr>
        <p:spPr>
          <a:xfrm>
            <a:off x="1791478" y="1744824"/>
            <a:ext cx="88920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360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02679-A5E8-4B0D-9871-1B7DEA93C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579" y="658539"/>
            <a:ext cx="9905998" cy="1478570"/>
          </a:xfrm>
        </p:spPr>
        <p:txBody>
          <a:bodyPr/>
          <a:lstStyle/>
          <a:p>
            <a:r>
              <a:rPr lang="hu-HU" dirty="0"/>
              <a:t>Video and Opt. Marker demo 2.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3E2E2E9B-6F17-4070-8487-503FDD11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F3565-CD2A-4BB0-BB1B-44887B8CD2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674"/>
          <a:stretch/>
        </p:blipFill>
        <p:spPr>
          <a:xfrm>
            <a:off x="921407" y="627849"/>
            <a:ext cx="682606" cy="128581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5D7B59-7EF3-44B1-8F20-1769ECA4A4FE}"/>
              </a:ext>
            </a:extLst>
          </p:cNvPr>
          <p:cNvCxnSpPr>
            <a:cxnSpLocks/>
          </p:cNvCxnSpPr>
          <p:nvPr/>
        </p:nvCxnSpPr>
        <p:spPr>
          <a:xfrm>
            <a:off x="1791478" y="1744824"/>
            <a:ext cx="88920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445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02679-A5E8-4B0D-9871-1B7DEA93C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343" y="861739"/>
            <a:ext cx="9905998" cy="1179497"/>
          </a:xfrm>
        </p:spPr>
        <p:txBody>
          <a:bodyPr>
            <a:normAutofit/>
          </a:bodyPr>
          <a:lstStyle/>
          <a:p>
            <a:r>
              <a:rPr lang="hu-HU" dirty="0"/>
              <a:t>Ultrasound Based System (Zebris)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3E2E2E9B-6F17-4070-8487-503FDD11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F3565-CD2A-4BB0-BB1B-44887B8CD2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674"/>
          <a:stretch/>
        </p:blipFill>
        <p:spPr>
          <a:xfrm>
            <a:off x="921407" y="627849"/>
            <a:ext cx="682606" cy="128581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5D7B59-7EF3-44B1-8F20-1769ECA4A4FE}"/>
              </a:ext>
            </a:extLst>
          </p:cNvPr>
          <p:cNvCxnSpPr>
            <a:cxnSpLocks/>
          </p:cNvCxnSpPr>
          <p:nvPr/>
        </p:nvCxnSpPr>
        <p:spPr>
          <a:xfrm>
            <a:off x="1791478" y="1744824"/>
            <a:ext cx="88920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" name="Picture 4">
            <a:extLst>
              <a:ext uri="{FF2B5EF4-FFF2-40B4-BE49-F238E27FC236}">
                <a16:creationId xmlns:a16="http://schemas.microsoft.com/office/drawing/2014/main" id="{781FD072-8EC2-4108-B8B1-93150A2EE1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9008" y="2244436"/>
            <a:ext cx="2984738" cy="3589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0B13921-5C2C-4917-8303-B250D59532E7}"/>
              </a:ext>
            </a:extLst>
          </p:cNvPr>
          <p:cNvSpPr txBox="1">
            <a:spLocks/>
          </p:cNvSpPr>
          <p:nvPr/>
        </p:nvSpPr>
        <p:spPr bwMode="auto">
          <a:xfrm>
            <a:off x="5652026" y="2320545"/>
            <a:ext cx="5117574" cy="343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hu-HU" sz="2800" b="1" dirty="0"/>
              <a:t>Receiver</a:t>
            </a:r>
          </a:p>
          <a:p>
            <a:pPr marL="971550" lvl="1" indent="-514350" algn="just" eaLnBrk="1" hangingPunct="1">
              <a:spcBef>
                <a:spcPct val="20000"/>
              </a:spcBef>
              <a:defRPr/>
            </a:pPr>
            <a:r>
              <a:rPr lang="hu-HU" sz="2400" dirty="0"/>
              <a:t> Receives transmitted signals</a:t>
            </a:r>
          </a:p>
          <a:p>
            <a:pPr marL="514350" indent="-514350" algn="just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hu-HU" sz="2800" b="1" dirty="0" err="1"/>
              <a:t>Central</a:t>
            </a:r>
            <a:r>
              <a:rPr lang="hu-HU" sz="2800" b="1" dirty="0"/>
              <a:t> Unit</a:t>
            </a:r>
          </a:p>
          <a:p>
            <a:pPr marL="971550" lvl="1" indent="-514350" algn="just" eaLnBrk="1" hangingPunct="1">
              <a:spcBef>
                <a:spcPct val="20000"/>
              </a:spcBef>
              <a:defRPr/>
            </a:pPr>
            <a:r>
              <a:rPr lang="hu-HU" sz="2800" dirty="0"/>
              <a:t> </a:t>
            </a:r>
            <a:r>
              <a:rPr lang="hu-HU" sz="2400" dirty="0"/>
              <a:t>Signal processing</a:t>
            </a:r>
          </a:p>
          <a:p>
            <a:pPr marL="514350" indent="-514350" algn="just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hu-HU" sz="2800" b="1" dirty="0" err="1"/>
              <a:t>Signal</a:t>
            </a:r>
            <a:r>
              <a:rPr lang="hu-HU" sz="2800" b="1" dirty="0"/>
              <a:t> </a:t>
            </a:r>
            <a:r>
              <a:rPr lang="hu-HU" sz="2800" b="1" dirty="0" err="1"/>
              <a:t>Generator</a:t>
            </a:r>
            <a:endParaRPr lang="hu-HU" sz="2800" b="1" dirty="0"/>
          </a:p>
          <a:p>
            <a:pPr marL="514350" indent="-514350" algn="just" eaLnBrk="1" hangingPunct="1">
              <a:spcBef>
                <a:spcPct val="20000"/>
              </a:spcBef>
              <a:defRPr/>
            </a:pPr>
            <a:r>
              <a:rPr lang="hu-HU" sz="2800" dirty="0"/>
              <a:t>	</a:t>
            </a:r>
            <a:r>
              <a:rPr lang="hu-HU" sz="2400" dirty="0"/>
              <a:t>Generates ultrasound signals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hu-HU" sz="2800" dirty="0">
              <a:solidFill>
                <a:srgbClr val="00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7745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02679-A5E8-4B0D-9871-1B7DEA93C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478" y="627849"/>
            <a:ext cx="9905998" cy="1179497"/>
          </a:xfrm>
        </p:spPr>
        <p:txBody>
          <a:bodyPr>
            <a:normAutofit/>
          </a:bodyPr>
          <a:lstStyle/>
          <a:p>
            <a:r>
              <a:rPr lang="hu-HU" dirty="0"/>
              <a:t>Measurements of electromyogram by electrodes: </a:t>
            </a:r>
            <a:r>
              <a:rPr lang="hu-HU" dirty="0">
                <a:solidFill>
                  <a:srgbClr val="FF0000"/>
                </a:solidFill>
              </a:rPr>
              <a:t>Kiegeszíteni!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3E2E2E9B-6F17-4070-8487-503FDD11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F3565-CD2A-4BB0-BB1B-44887B8CD2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674"/>
          <a:stretch/>
        </p:blipFill>
        <p:spPr>
          <a:xfrm>
            <a:off x="921407" y="627849"/>
            <a:ext cx="682606" cy="128581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5D7B59-7EF3-44B1-8F20-1769ECA4A4FE}"/>
              </a:ext>
            </a:extLst>
          </p:cNvPr>
          <p:cNvCxnSpPr>
            <a:cxnSpLocks/>
          </p:cNvCxnSpPr>
          <p:nvPr/>
        </p:nvCxnSpPr>
        <p:spPr>
          <a:xfrm>
            <a:off x="1791478" y="1744824"/>
            <a:ext cx="88920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Rectangle 3">
            <a:extLst>
              <a:ext uri="{FF2B5EF4-FFF2-40B4-BE49-F238E27FC236}">
                <a16:creationId xmlns:a16="http://schemas.microsoft.com/office/drawing/2014/main" id="{EF0F55BC-E3FF-41A0-A27A-686374C76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7578" y="2133600"/>
            <a:ext cx="7200385" cy="438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2800" dirty="0">
                <a:solidFill>
                  <a:srgbClr val="000099"/>
                </a:solidFill>
                <a:latin typeface="+mn-lt"/>
              </a:rPr>
              <a:t>Surface</a:t>
            </a:r>
          </a:p>
          <a:p>
            <a:pPr marL="742950" lvl="1" indent="-285750" eaLnBrk="1" hangingPunct="1">
              <a:spcBef>
                <a:spcPct val="20000"/>
              </a:spcBef>
              <a:defRPr/>
            </a:pPr>
            <a:r>
              <a:rPr lang="hu-HU" sz="2800" dirty="0">
                <a:solidFill>
                  <a:srgbClr val="000099"/>
                </a:solidFill>
                <a:latin typeface="+mn-lt"/>
              </a:rPr>
              <a:t>(</a:t>
            </a:r>
            <a:r>
              <a:rPr lang="hu-HU" sz="2800" i="1" dirty="0" err="1">
                <a:solidFill>
                  <a:srgbClr val="000099"/>
                </a:solidFill>
                <a:latin typeface="+mn-lt"/>
              </a:rPr>
              <a:t>non-invasive</a:t>
            </a:r>
            <a:r>
              <a:rPr lang="hu-HU" sz="2800" dirty="0">
                <a:solidFill>
                  <a:srgbClr val="000099"/>
                </a:solidFill>
                <a:latin typeface="+mn-lt"/>
              </a:rPr>
              <a:t>)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  <a:defRPr/>
            </a:pPr>
            <a:endParaRPr lang="hu-HU" sz="2400" dirty="0">
              <a:solidFill>
                <a:srgbClr val="000099"/>
              </a:solidFill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  <a:defRPr/>
            </a:pPr>
            <a:endParaRPr lang="hu-HU" sz="2400" dirty="0">
              <a:solidFill>
                <a:srgbClr val="000099"/>
              </a:solidFill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defRPr/>
            </a:pPr>
            <a:r>
              <a:rPr lang="hu-HU" sz="2800" dirty="0">
                <a:solidFill>
                  <a:srgbClr val="000099"/>
                </a:solidFill>
                <a:latin typeface="+mn-lt"/>
              </a:rPr>
              <a:t>                	</a:t>
            </a:r>
            <a:r>
              <a:rPr lang="hu-HU" sz="2800" b="1" dirty="0">
                <a:solidFill>
                  <a:srgbClr val="000099"/>
                </a:solidFill>
                <a:latin typeface="+mn-lt"/>
              </a:rPr>
              <a:t>     monopolar				bipolar</a:t>
            </a:r>
            <a:endParaRPr lang="en-US" sz="2800" b="1" dirty="0">
              <a:solidFill>
                <a:srgbClr val="000099"/>
              </a:solidFill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defRPr/>
            </a:pPr>
            <a:endParaRPr lang="hu-HU" sz="2800" dirty="0">
              <a:solidFill>
                <a:srgbClr val="000099"/>
              </a:solidFill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2800" dirty="0" err="1">
                <a:solidFill>
                  <a:srgbClr val="000099"/>
                </a:solidFill>
                <a:latin typeface="+mn-lt"/>
              </a:rPr>
              <a:t>Implanted</a:t>
            </a:r>
            <a:r>
              <a:rPr lang="hu-HU" sz="2800" dirty="0">
                <a:solidFill>
                  <a:srgbClr val="000099"/>
                </a:solidFill>
                <a:latin typeface="+mn-lt"/>
              </a:rPr>
              <a:t> </a:t>
            </a:r>
            <a:r>
              <a:rPr lang="hu-HU" sz="2800" dirty="0" err="1">
                <a:solidFill>
                  <a:srgbClr val="000099"/>
                </a:solidFill>
                <a:latin typeface="+mn-lt"/>
              </a:rPr>
              <a:t>electrodes</a:t>
            </a:r>
            <a:endParaRPr lang="hu-HU" sz="2800" dirty="0">
              <a:solidFill>
                <a:srgbClr val="000099"/>
              </a:solidFill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defRPr/>
            </a:pPr>
            <a:r>
              <a:rPr lang="hu-HU" sz="2800" dirty="0">
                <a:solidFill>
                  <a:srgbClr val="000099"/>
                </a:solidFill>
                <a:latin typeface="+mn-lt"/>
              </a:rPr>
              <a:t>(</a:t>
            </a:r>
            <a:r>
              <a:rPr lang="hu-HU" sz="2800" i="1" dirty="0" err="1">
                <a:solidFill>
                  <a:srgbClr val="000099"/>
                </a:solidFill>
                <a:latin typeface="+mn-lt"/>
              </a:rPr>
              <a:t>invasive</a:t>
            </a:r>
            <a:r>
              <a:rPr lang="hu-HU" sz="2800" dirty="0">
                <a:solidFill>
                  <a:srgbClr val="000099"/>
                </a:solidFill>
                <a:latin typeface="+mn-lt"/>
              </a:rPr>
              <a:t>)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  <a:defRPr/>
            </a:pPr>
            <a:endParaRPr lang="hu-HU" sz="4000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11" name="Picture 8" descr="emg electrodes-unipolar">
            <a:extLst>
              <a:ext uri="{FF2B5EF4-FFF2-40B4-BE49-F238E27FC236}">
                <a16:creationId xmlns:a16="http://schemas.microsoft.com/office/drawing/2014/main" id="{E8083174-C0AB-4783-828D-61F10E65F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2400" y="2095646"/>
            <a:ext cx="1727200" cy="165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0" descr="emg electrodes-bipolar">
            <a:extLst>
              <a:ext uri="{FF2B5EF4-FFF2-40B4-BE49-F238E27FC236}">
                <a16:creationId xmlns:a16="http://schemas.microsoft.com/office/drawing/2014/main" id="{2709E82D-0E23-489D-BB5F-BD697D696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2839" y="2095646"/>
            <a:ext cx="1727200" cy="1680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emg needle electrodes">
            <a:extLst>
              <a:ext uri="{FF2B5EF4-FFF2-40B4-BE49-F238E27FC236}">
                <a16:creationId xmlns:a16="http://schemas.microsoft.com/office/drawing/2014/main" id="{1CC5E4C1-611C-49CD-BA48-EB122A79E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884" y="4692798"/>
            <a:ext cx="2139155" cy="1711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798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02679-A5E8-4B0D-9871-1B7DEA93C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343" y="759559"/>
            <a:ext cx="9905998" cy="1179497"/>
          </a:xfrm>
        </p:spPr>
        <p:txBody>
          <a:bodyPr>
            <a:normAutofit/>
          </a:bodyPr>
          <a:lstStyle/>
          <a:p>
            <a:r>
              <a:rPr lang="hu-HU" sz="4000" dirty="0"/>
              <a:t>The analsys of movements</a:t>
            </a:r>
            <a:endParaRPr lang="hu-HU" sz="4000" dirty="0">
              <a:solidFill>
                <a:srgbClr val="FF0000"/>
              </a:solidFill>
            </a:endParaRPr>
          </a:p>
        </p:txBody>
      </p:sp>
      <p:sp>
        <p:nvSpPr>
          <p:cNvPr id="14" name="Tartalom helye 10">
            <a:extLst>
              <a:ext uri="{FF2B5EF4-FFF2-40B4-BE49-F238E27FC236}">
                <a16:creationId xmlns:a16="http://schemas.microsoft.com/office/drawing/2014/main" id="{65F456C9-AD8A-4B0C-BE9C-2227681D5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58671"/>
            <a:ext cx="9144000" cy="496887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endParaRPr lang="hu-HU" altLang="hu-HU" sz="2600" dirty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hu-HU" altLang="hu-HU" sz="2800" b="1" dirty="0"/>
              <a:t>Kinematics</a:t>
            </a:r>
            <a:r>
              <a:rPr lang="hu-HU" altLang="hu-HU" sz="2800" dirty="0"/>
              <a:t>: based on visible parameters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400" dirty="0"/>
              <a:t>Changes of coordinates as a function of time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400" dirty="0"/>
              <a:t>Joint angles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400" dirty="0"/>
              <a:t>Joint angular velocity (1st time derivative) and acceleration (2nd time derivative)</a:t>
            </a:r>
          </a:p>
          <a:p>
            <a:pPr lvl="1" eaLnBrk="1" hangingPunct="1">
              <a:lnSpc>
                <a:spcPct val="90000"/>
              </a:lnSpc>
            </a:pPr>
            <a:endParaRPr lang="hu-HU" altLang="hu-HU" sz="2400" dirty="0"/>
          </a:p>
          <a:p>
            <a:pPr eaLnBrk="1" hangingPunct="1">
              <a:lnSpc>
                <a:spcPct val="90000"/>
              </a:lnSpc>
            </a:pPr>
            <a:r>
              <a:rPr lang="hu-HU" altLang="hu-HU" sz="2800" b="1" dirty="0"/>
              <a:t>Result: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400" dirty="0"/>
              <a:t>Measured data can be compared with the output of model based computer simulation (prediction) of a motor task.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3E2E2E9B-6F17-4070-8487-503FDD11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F3565-CD2A-4BB0-BB1B-44887B8CD2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674"/>
          <a:stretch/>
        </p:blipFill>
        <p:spPr>
          <a:xfrm>
            <a:off x="921407" y="627849"/>
            <a:ext cx="682606" cy="128581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5D7B59-7EF3-44B1-8F20-1769ECA4A4FE}"/>
              </a:ext>
            </a:extLst>
          </p:cNvPr>
          <p:cNvCxnSpPr>
            <a:cxnSpLocks/>
          </p:cNvCxnSpPr>
          <p:nvPr/>
        </p:nvCxnSpPr>
        <p:spPr>
          <a:xfrm>
            <a:off x="1791478" y="1744824"/>
            <a:ext cx="88920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872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02679-A5E8-4B0D-9871-1B7DEA93C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316" y="371095"/>
            <a:ext cx="9905998" cy="1179497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rgbClr val="FF0000"/>
                </a:solidFill>
              </a:rPr>
              <a:t>CÍM?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3E2E2E9B-6F17-4070-8487-503FDD11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F3565-CD2A-4BB0-BB1B-44887B8CD2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674"/>
          <a:stretch/>
        </p:blipFill>
        <p:spPr>
          <a:xfrm>
            <a:off x="1262710" y="219011"/>
            <a:ext cx="682606" cy="128581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5D7B59-7EF3-44B1-8F20-1769ECA4A4FE}"/>
              </a:ext>
            </a:extLst>
          </p:cNvPr>
          <p:cNvCxnSpPr>
            <a:cxnSpLocks/>
          </p:cNvCxnSpPr>
          <p:nvPr/>
        </p:nvCxnSpPr>
        <p:spPr>
          <a:xfrm>
            <a:off x="2047165" y="1319238"/>
            <a:ext cx="88920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artalom helye 10">
            <a:extLst>
              <a:ext uri="{FF2B5EF4-FFF2-40B4-BE49-F238E27FC236}">
                <a16:creationId xmlns:a16="http://schemas.microsoft.com/office/drawing/2014/main" id="{F0811353-D98D-4912-BBE3-8C5D37821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4013" y="1702676"/>
            <a:ext cx="9205501" cy="4730762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hu-HU" altLang="hu-HU" sz="2600" b="1" dirty="0"/>
              <a:t>High coherence during implementation</a:t>
            </a:r>
          </a:p>
          <a:p>
            <a:pPr lvl="2">
              <a:lnSpc>
                <a:spcPct val="100000"/>
              </a:lnSpc>
            </a:pPr>
            <a:r>
              <a:rPr lang="hu-HU" altLang="hu-HU" sz="2400" dirty="0"/>
              <a:t>Between modeling and measurement</a:t>
            </a:r>
          </a:p>
          <a:p>
            <a:pPr lvl="1">
              <a:lnSpc>
                <a:spcPct val="100000"/>
              </a:lnSpc>
            </a:pPr>
            <a:endParaRPr lang="hu-HU" altLang="hu-HU" sz="2400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hu-HU" altLang="hu-HU" sz="2600" b="1" dirty="0"/>
              <a:t>Model improvement</a:t>
            </a:r>
          </a:p>
          <a:p>
            <a:pPr lvl="2">
              <a:lnSpc>
                <a:spcPct val="100000"/>
              </a:lnSpc>
            </a:pPr>
            <a:r>
              <a:rPr lang="hu-HU" altLang="hu-HU" sz="2400" dirty="0"/>
              <a:t>Processing of measured data</a:t>
            </a:r>
          </a:p>
          <a:p>
            <a:pPr lvl="2">
              <a:lnSpc>
                <a:spcPct val="100000"/>
              </a:lnSpc>
            </a:pPr>
            <a:r>
              <a:rPr lang="hu-HU" altLang="hu-HU" sz="2400" dirty="0"/>
              <a:t>Mathematical and physical algorithms</a:t>
            </a:r>
          </a:p>
          <a:p>
            <a:pPr lvl="2">
              <a:lnSpc>
                <a:spcPct val="100000"/>
              </a:lnSpc>
            </a:pPr>
            <a:r>
              <a:rPr lang="hu-HU" altLang="hu-HU" sz="2400" dirty="0"/>
              <a:t>Programming of algorithms</a:t>
            </a:r>
          </a:p>
          <a:p>
            <a:pPr lvl="3">
              <a:lnSpc>
                <a:spcPct val="100000"/>
              </a:lnSpc>
            </a:pPr>
            <a:r>
              <a:rPr lang="hu-HU" altLang="hu-HU" sz="2200" dirty="0"/>
              <a:t>MATLAB</a:t>
            </a:r>
            <a:r>
              <a:rPr lang="en-US" altLang="hu-HU" sz="2200" dirty="0"/>
              <a:t>,</a:t>
            </a:r>
            <a:r>
              <a:rPr lang="hu-HU" altLang="hu-HU" sz="2200" dirty="0"/>
              <a:t> Python,</a:t>
            </a:r>
            <a:r>
              <a:rPr lang="en-US" altLang="hu-HU" sz="2200" dirty="0"/>
              <a:t> EXCEL …</a:t>
            </a:r>
            <a:endParaRPr lang="hu-HU" altLang="hu-HU" sz="2200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hu-HU" altLang="hu-HU" sz="2600" b="1" dirty="0"/>
              <a:t>Algorithms</a:t>
            </a:r>
          </a:p>
          <a:p>
            <a:pPr lvl="2">
              <a:lnSpc>
                <a:spcPct val="100000"/>
              </a:lnSpc>
            </a:pPr>
            <a:r>
              <a:rPr lang="hu-HU" altLang="hu-HU" sz="2400" dirty="0"/>
              <a:t>To make the model more realistic</a:t>
            </a:r>
            <a:r>
              <a:rPr lang="en-US" altLang="hu-HU" sz="2400" dirty="0"/>
              <a:t> the algorithms employed</a:t>
            </a:r>
            <a:endParaRPr lang="hu-HU" altLang="hu-HU" sz="2400" dirty="0"/>
          </a:p>
          <a:p>
            <a:pPr lvl="3">
              <a:lnSpc>
                <a:spcPct val="100000"/>
              </a:lnSpc>
            </a:pPr>
            <a:r>
              <a:rPr lang="hu-HU" altLang="hu-HU" sz="2000" dirty="0"/>
              <a:t>To compute</a:t>
            </a:r>
            <a:r>
              <a:rPr lang="en-US" altLang="hu-HU" sz="2000" dirty="0"/>
              <a:t> Inertia</a:t>
            </a:r>
            <a:r>
              <a:rPr lang="hu-HU" altLang="hu-HU" sz="2000" dirty="0"/>
              <a:t>,</a:t>
            </a:r>
            <a:r>
              <a:rPr lang="en-US" altLang="hu-HU" sz="2000" dirty="0"/>
              <a:t> Torque</a:t>
            </a:r>
            <a:r>
              <a:rPr lang="hu-HU" altLang="hu-HU" sz="2000" dirty="0"/>
              <a:t>,</a:t>
            </a:r>
            <a:r>
              <a:rPr lang="en-US" altLang="hu-HU" sz="2000" dirty="0"/>
              <a:t> Gravity</a:t>
            </a:r>
            <a:r>
              <a:rPr lang="hu-HU" altLang="hu-HU" sz="2000" dirty="0"/>
              <a:t>,</a:t>
            </a:r>
            <a:r>
              <a:rPr lang="en-US" altLang="hu-HU" sz="2000" dirty="0"/>
              <a:t> Muscle force</a:t>
            </a:r>
            <a:endParaRPr lang="hu-HU" altLang="hu-HU" sz="2000" dirty="0"/>
          </a:p>
          <a:p>
            <a:pPr lvl="3">
              <a:lnSpc>
                <a:spcPct val="100000"/>
              </a:lnSpc>
            </a:pPr>
            <a:r>
              <a:rPr lang="hu-HU" altLang="hu-HU" sz="2000" dirty="0"/>
              <a:t>Biomechan</a:t>
            </a:r>
            <a:r>
              <a:rPr lang="en-US" altLang="hu-HU" sz="2000" dirty="0" err="1"/>
              <a:t>ical</a:t>
            </a:r>
            <a:r>
              <a:rPr lang="en-US" altLang="hu-HU" sz="2000" dirty="0"/>
              <a:t> parameters</a:t>
            </a:r>
            <a:r>
              <a:rPr lang="hu-HU" altLang="hu-HU" sz="2000" dirty="0"/>
              <a:t> (</a:t>
            </a:r>
            <a:r>
              <a:rPr lang="en-US" altLang="hu-HU" sz="2000" dirty="0"/>
              <a:t>attachment sites</a:t>
            </a:r>
            <a:r>
              <a:rPr lang="hu-HU" altLang="hu-HU" sz="2000" dirty="0"/>
              <a:t>,</a:t>
            </a:r>
            <a:r>
              <a:rPr lang="en-US" altLang="hu-HU" sz="2000" dirty="0"/>
              <a:t> muscle length and contraction</a:t>
            </a:r>
            <a:r>
              <a:rPr lang="hu-HU" altLang="hu-HU" sz="2000" dirty="0"/>
              <a:t>)</a:t>
            </a:r>
          </a:p>
          <a:p>
            <a:pPr lvl="2">
              <a:lnSpc>
                <a:spcPct val="100000"/>
              </a:lnSpc>
            </a:pPr>
            <a:r>
              <a:rPr lang="hu-HU" altLang="hu-HU" sz="2400" dirty="0"/>
              <a:t>Error correction </a:t>
            </a:r>
          </a:p>
          <a:p>
            <a:pPr lvl="2">
              <a:lnSpc>
                <a:spcPct val="100000"/>
              </a:lnSpc>
            </a:pPr>
            <a:r>
              <a:rPr lang="hu-HU" altLang="hu-HU" sz="2400" dirty="0"/>
              <a:t>Time normalization</a:t>
            </a:r>
          </a:p>
        </p:txBody>
      </p:sp>
    </p:spTree>
    <p:extLst>
      <p:ext uri="{BB962C8B-B14F-4D97-AF65-F5344CB8AC3E}">
        <p14:creationId xmlns:p14="http://schemas.microsoft.com/office/powerpoint/2010/main" val="2749314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02679-A5E8-4B0D-9871-1B7DEA93C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316" y="371095"/>
            <a:ext cx="9905998" cy="1179497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rgbClr val="FF0000"/>
                </a:solidFill>
              </a:rPr>
              <a:t> </a:t>
            </a:r>
            <a:r>
              <a:rPr lang="hu-HU" sz="4000" dirty="0"/>
              <a:t>Differential kinematics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3E2E2E9B-6F17-4070-8487-503FDD11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F3565-CD2A-4BB0-BB1B-44887B8CD2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674"/>
          <a:stretch/>
        </p:blipFill>
        <p:spPr>
          <a:xfrm>
            <a:off x="1262710" y="219011"/>
            <a:ext cx="682606" cy="128581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5D7B59-7EF3-44B1-8F20-1769ECA4A4FE}"/>
              </a:ext>
            </a:extLst>
          </p:cNvPr>
          <p:cNvCxnSpPr>
            <a:cxnSpLocks/>
          </p:cNvCxnSpPr>
          <p:nvPr/>
        </p:nvCxnSpPr>
        <p:spPr>
          <a:xfrm>
            <a:off x="2047165" y="1319238"/>
            <a:ext cx="88920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907AB7E3-65EB-45B7-860A-0C8DA9746360}"/>
                  </a:ext>
                </a:extLst>
              </p:cNvPr>
              <p:cNvSpPr/>
              <p:nvPr/>
            </p:nvSpPr>
            <p:spPr>
              <a:xfrm>
                <a:off x="1262710" y="1923979"/>
                <a:ext cx="2659735" cy="1245836"/>
              </a:xfrm>
              <a:prstGeom prst="roundRect">
                <a:avLst/>
              </a:prstGeom>
              <a:solidFill>
                <a:schemeClr val="tx1"/>
              </a:solidFill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altLang="hu-HU" sz="2400" dirty="0">
                    <a:solidFill>
                      <a:srgbClr val="000099"/>
                    </a:solidFill>
                  </a:rPr>
                  <a:t>Position of a point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altLang="hu-HU" sz="2400" i="1" dirty="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u-HU" altLang="hu-HU" sz="2400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907AB7E3-65EB-45B7-860A-0C8DA97463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710" y="1923979"/>
                <a:ext cx="2659735" cy="124583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9AF98BF1-F5AB-4F75-B877-C3B50291336B}"/>
                  </a:ext>
                </a:extLst>
              </p:cNvPr>
              <p:cNvSpPr/>
              <p:nvPr/>
            </p:nvSpPr>
            <p:spPr>
              <a:xfrm>
                <a:off x="4646807" y="1923978"/>
                <a:ext cx="1471827" cy="1245838"/>
              </a:xfrm>
              <a:prstGeom prst="roundRect">
                <a:avLst/>
              </a:prstGeom>
              <a:solidFill>
                <a:schemeClr val="tx1"/>
              </a:solidFill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sz="2400" dirty="0">
                    <a:solidFill>
                      <a:srgbClr val="000099"/>
                    </a:solidFill>
                    <a:latin typeface="+mn-lt"/>
                  </a:rPr>
                  <a:t>Velocity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hu-HU" altLang="hu-HU" sz="2400" i="1" dirty="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u-HU" altLang="hu-HU" sz="2400" i="1" dirty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hu-HU" altLang="hu-HU" sz="2400" i="1" dirty="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altLang="hu-HU" sz="2400" i="1" dirty="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altLang="hu-HU" sz="2400" dirty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hu-HU" altLang="hu-HU" sz="2400" i="1" dirty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hu-HU" altLang="hu-HU" sz="2400" i="0" dirty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hu-HU" altLang="hu-HU" sz="2400" i="1" dirty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hu-HU" altLang="hu-HU" sz="2400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9AF98BF1-F5AB-4F75-B877-C3B5029133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807" y="1923978"/>
                <a:ext cx="1471827" cy="124583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216C14CF-7CC6-4EDF-8ACA-CA8EA39DA7FF}"/>
                  </a:ext>
                </a:extLst>
              </p:cNvPr>
              <p:cNvSpPr/>
              <p:nvPr/>
            </p:nvSpPr>
            <p:spPr>
              <a:xfrm>
                <a:off x="9424516" y="1866730"/>
                <a:ext cx="1339108" cy="1245836"/>
              </a:xfrm>
              <a:prstGeom prst="roundRect">
                <a:avLst/>
              </a:prstGeom>
              <a:solidFill>
                <a:schemeClr val="tx1"/>
              </a:solidFill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sz="2400" dirty="0">
                    <a:solidFill>
                      <a:srgbClr val="000099"/>
                    </a:solidFill>
                    <a:latin typeface="+mn-lt"/>
                  </a:rPr>
                  <a:t>Jerk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altLang="hu-HU" sz="2400" i="1" dirty="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altLang="hu-HU" sz="2400" dirty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acc>
                            <m:accPr>
                              <m:chr m:val="̈"/>
                              <m:ctrlPr>
                                <a:rPr lang="hu-HU" altLang="hu-HU" sz="2400" i="1" dirty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altLang="hu-HU" sz="2400" i="1" dirty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a:rPr lang="hu-HU" altLang="hu-HU" sz="2400" i="0" dirty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hu-HU" altLang="hu-HU" sz="2400" i="1" dirty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hu-HU" altLang="hu-HU" sz="2400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216C14CF-7CC6-4EDF-8ACA-CA8EA39DA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4516" y="1866730"/>
                <a:ext cx="1339108" cy="124583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AA4D9AB6-54B1-49FD-A9B5-AB2AB39424A3}"/>
                  </a:ext>
                </a:extLst>
              </p:cNvPr>
              <p:cNvSpPr/>
              <p:nvPr/>
            </p:nvSpPr>
            <p:spPr>
              <a:xfrm>
                <a:off x="6842996" y="1875925"/>
                <a:ext cx="1937213" cy="1245837"/>
              </a:xfrm>
              <a:prstGeom prst="roundRect">
                <a:avLst/>
              </a:prstGeom>
              <a:solidFill>
                <a:schemeClr val="tx1"/>
              </a:solidFill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sz="2400" dirty="0">
                    <a:solidFill>
                      <a:srgbClr val="000099"/>
                    </a:solidFill>
                    <a:latin typeface="+mn-lt"/>
                  </a:rPr>
                  <a:t>Acceleration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hu-HU" altLang="hu-HU" sz="2400" i="1" dirty="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u-HU" altLang="hu-HU" sz="2400" i="1" dirty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hu-HU" altLang="hu-HU" sz="2400" i="1" dirty="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altLang="hu-HU" sz="2400" i="1" dirty="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altLang="hu-HU" sz="2400" dirty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acc>
                            <m:accPr>
                              <m:chr m:val="̇"/>
                              <m:ctrlPr>
                                <a:rPr lang="hu-HU" altLang="hu-HU" sz="2400" i="1" dirty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altLang="hu-HU" sz="2400" i="1" dirty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a:rPr lang="hu-HU" altLang="hu-HU" sz="2400" i="0" dirty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hu-HU" altLang="hu-HU" sz="2400" i="1" dirty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hu-HU" altLang="hu-HU" sz="2400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AA4D9AB6-54B1-49FD-A9B5-AB2AB39424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996" y="1875925"/>
                <a:ext cx="1937213" cy="124583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1">
            <a:extLst>
              <a:ext uri="{FF2B5EF4-FFF2-40B4-BE49-F238E27FC236}">
                <a16:creationId xmlns:a16="http://schemas.microsoft.com/office/drawing/2014/main" id="{218DA6CF-7D1A-4452-B49B-9182887D6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\dot{x}</a:t>
            </a:r>
            <a:r>
              <a:rPr kumimoji="0" lang="hu-HU" altLang="hu-H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158B5B9-A45E-41FC-ADDB-E99B0E99D75A}"/>
              </a:ext>
            </a:extLst>
          </p:cNvPr>
          <p:cNvCxnSpPr>
            <a:cxnSpLocks/>
          </p:cNvCxnSpPr>
          <p:nvPr/>
        </p:nvCxnSpPr>
        <p:spPr>
          <a:xfrm>
            <a:off x="4076337" y="2546896"/>
            <a:ext cx="396511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39ED702-33EC-4B13-83BB-AFCC5975F0C6}"/>
              </a:ext>
            </a:extLst>
          </p:cNvPr>
          <p:cNvCxnSpPr>
            <a:cxnSpLocks/>
          </p:cNvCxnSpPr>
          <p:nvPr/>
        </p:nvCxnSpPr>
        <p:spPr>
          <a:xfrm>
            <a:off x="6294945" y="2549634"/>
            <a:ext cx="396511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90619D6-D7D9-4DF5-89E5-294AB8951CBF}"/>
              </a:ext>
            </a:extLst>
          </p:cNvPr>
          <p:cNvCxnSpPr>
            <a:cxnSpLocks/>
          </p:cNvCxnSpPr>
          <p:nvPr/>
        </p:nvCxnSpPr>
        <p:spPr>
          <a:xfrm>
            <a:off x="8904107" y="2529574"/>
            <a:ext cx="396511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5079544-0E3C-40F8-93A1-9C70FF2E8B0A}"/>
              </a:ext>
            </a:extLst>
          </p:cNvPr>
          <p:cNvSpPr txBox="1"/>
          <p:nvPr/>
        </p:nvSpPr>
        <p:spPr>
          <a:xfrm>
            <a:off x="625949" y="3274309"/>
            <a:ext cx="6065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/>
              <a:t>Trigonometrics (3D mathematics)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4CF11748-EF98-4979-A3FC-C84604CD0DF7}"/>
                  </a:ext>
                </a:extLst>
              </p:cNvPr>
              <p:cNvSpPr/>
              <p:nvPr/>
            </p:nvSpPr>
            <p:spPr>
              <a:xfrm>
                <a:off x="1299248" y="4148799"/>
                <a:ext cx="1628672" cy="1358144"/>
              </a:xfrm>
              <a:prstGeom prst="roundRect">
                <a:avLst/>
              </a:prstGeom>
              <a:solidFill>
                <a:schemeClr val="tx1"/>
              </a:solidFill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>
                  <a:defRPr/>
                </a:pPr>
                <a:r>
                  <a:rPr lang="hu-HU" sz="2400" dirty="0">
                    <a:solidFill>
                      <a:srgbClr val="000099"/>
                    </a:solidFill>
                    <a:latin typeface="+mn-lt"/>
                  </a:rPr>
                  <a:t>Joint </a:t>
                </a:r>
                <a:r>
                  <a:rPr lang="hu-HU" sz="2400" dirty="0" err="1">
                    <a:solidFill>
                      <a:srgbClr val="000099"/>
                    </a:solidFill>
                    <a:latin typeface="+mn-lt"/>
                  </a:rPr>
                  <a:t>angle</a:t>
                </a:r>
                <a:endParaRPr lang="en-US" sz="2400" dirty="0">
                  <a:solidFill>
                    <a:srgbClr val="000099"/>
                  </a:solidFill>
                  <a:latin typeface="+mn-lt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altLang="hu-HU" sz="2400" i="1" dirty="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altLang="hu-HU" sz="2400" i="1" dirty="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hu-HU" altLang="hu-HU" sz="2400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4CF11748-EF98-4979-A3FC-C84604CD0D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248" y="4148799"/>
                <a:ext cx="1628672" cy="1358144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5B369133-4FE7-48AE-9F8D-86650232D789}"/>
                  </a:ext>
                </a:extLst>
              </p:cNvPr>
              <p:cNvSpPr/>
              <p:nvPr/>
            </p:nvSpPr>
            <p:spPr>
              <a:xfrm>
                <a:off x="3600681" y="4191906"/>
                <a:ext cx="2296375" cy="1358145"/>
              </a:xfrm>
              <a:prstGeom prst="roundRect">
                <a:avLst/>
              </a:prstGeom>
              <a:solidFill>
                <a:schemeClr val="tx1"/>
              </a:solidFill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sz="2400" dirty="0">
                    <a:solidFill>
                      <a:srgbClr val="000099"/>
                    </a:solidFill>
                    <a:latin typeface="+mn-lt"/>
                  </a:rPr>
                  <a:t>Angular velocity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hu-HU" altLang="hu-HU" sz="2400" i="1" dirty="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u-HU" altLang="hu-HU" sz="2400" i="1" dirty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hu-HU" altLang="hu-HU" sz="2400" i="0" dirty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altLang="hu-HU" sz="2400" i="1" dirty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altLang="hu-HU" sz="2400" i="0" dirty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hu-HU" altLang="hu-HU" sz="2400" i="1" dirty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hu-HU" altLang="hu-HU" sz="2400" i="0" dirty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hu-HU" altLang="hu-HU" sz="2400" i="1" dirty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hu-HU" altLang="hu-HU" sz="2400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5B369133-4FE7-48AE-9F8D-86650232D7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681" y="4191906"/>
                <a:ext cx="2296375" cy="1358145"/>
              </a:xfrm>
              <a:prstGeom prst="roundRect">
                <a:avLst/>
              </a:prstGeom>
              <a:blipFill>
                <a:blip r:embed="rId10"/>
                <a:stretch>
                  <a:fillRect l="-262"/>
                </a:stretch>
              </a:blipFill>
              <a:ln w="381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543A2026-4684-46F0-9384-4C27D7844D5C}"/>
                  </a:ext>
                </a:extLst>
              </p:cNvPr>
              <p:cNvSpPr/>
              <p:nvPr/>
            </p:nvSpPr>
            <p:spPr>
              <a:xfrm>
                <a:off x="9300618" y="4123366"/>
                <a:ext cx="1937213" cy="1495226"/>
              </a:xfrm>
              <a:prstGeom prst="roundRect">
                <a:avLst/>
              </a:prstGeom>
              <a:solidFill>
                <a:schemeClr val="tx1"/>
              </a:solidFill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sz="2400" dirty="0">
                    <a:solidFill>
                      <a:srgbClr val="000099"/>
                    </a:solidFill>
                    <a:latin typeface="+mn-lt"/>
                  </a:rPr>
                  <a:t>Angular jerk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altLang="hu-HU" sz="2400" i="1" dirty="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altLang="hu-HU" sz="2400" dirty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acc>
                            <m:accPr>
                              <m:chr m:val="̈"/>
                              <m:ctrlPr>
                                <a:rPr lang="hu-HU" altLang="hu-HU" sz="2400" i="1" dirty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altLang="hu-HU" sz="2400" i="1" dirty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num>
                        <m:den>
                          <m:r>
                            <a:rPr lang="hu-HU" altLang="hu-HU" sz="2400" i="0" dirty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hu-HU" altLang="hu-HU" sz="2400" i="1" dirty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hu-HU" altLang="hu-HU" sz="2400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543A2026-4684-46F0-9384-4C27D7844D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618" y="4123366"/>
                <a:ext cx="1937213" cy="1495226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D96618D1-AD2D-421F-8F67-D78616612FED}"/>
                  </a:ext>
                </a:extLst>
              </p:cNvPr>
              <p:cNvSpPr/>
              <p:nvPr/>
            </p:nvSpPr>
            <p:spPr>
              <a:xfrm>
                <a:off x="6569817" y="4132559"/>
                <a:ext cx="1937213" cy="1486033"/>
              </a:xfrm>
              <a:prstGeom prst="roundRect">
                <a:avLst/>
              </a:prstGeom>
              <a:solidFill>
                <a:schemeClr val="tx1"/>
              </a:solidFill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sz="2400" dirty="0">
                    <a:solidFill>
                      <a:srgbClr val="000099"/>
                    </a:solidFill>
                    <a:latin typeface="+mn-lt"/>
                  </a:rPr>
                  <a:t>Angular   Acceleration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hu-HU" altLang="hu-HU" sz="2400" i="1" dirty="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u-HU" altLang="hu-HU" sz="2400" i="1" dirty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hu-HU" altLang="hu-HU" sz="2400" i="0" dirty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altLang="hu-HU" sz="2400" i="1" dirty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altLang="hu-HU" sz="2400" i="0" dirty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acc>
                            <m:accPr>
                              <m:chr m:val="̇"/>
                              <m:ctrlPr>
                                <a:rPr lang="hu-HU" altLang="hu-HU" sz="2400" i="1" dirty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altLang="hu-HU" sz="2400" i="1" dirty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num>
                        <m:den>
                          <m:r>
                            <a:rPr lang="hu-HU" altLang="hu-HU" sz="2400" i="0" dirty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hu-HU" altLang="hu-HU" sz="2400" i="1" dirty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hu-HU" altLang="hu-HU" sz="2400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D96618D1-AD2D-421F-8F67-D78616612F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817" y="4132559"/>
                <a:ext cx="1937213" cy="1486033"/>
              </a:xfrm>
              <a:prstGeom prst="roundRect">
                <a:avLst/>
              </a:prstGeom>
              <a:blipFill>
                <a:blip r:embed="rId12"/>
                <a:stretch>
                  <a:fillRect t="-3200"/>
                </a:stretch>
              </a:blipFill>
              <a:ln w="381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C5AAB82-4F3C-432C-8F09-2BA38B4F5B81}"/>
              </a:ext>
            </a:extLst>
          </p:cNvPr>
          <p:cNvCxnSpPr>
            <a:cxnSpLocks/>
          </p:cNvCxnSpPr>
          <p:nvPr/>
        </p:nvCxnSpPr>
        <p:spPr>
          <a:xfrm>
            <a:off x="3084820" y="4870979"/>
            <a:ext cx="396511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C73599-5862-42F4-BB05-9D7B162D4A0C}"/>
              </a:ext>
            </a:extLst>
          </p:cNvPr>
          <p:cNvCxnSpPr>
            <a:cxnSpLocks/>
          </p:cNvCxnSpPr>
          <p:nvPr/>
        </p:nvCxnSpPr>
        <p:spPr>
          <a:xfrm>
            <a:off x="6008506" y="4827871"/>
            <a:ext cx="396511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C312942-2622-4FA2-A879-28A8472C48AC}"/>
              </a:ext>
            </a:extLst>
          </p:cNvPr>
          <p:cNvCxnSpPr>
            <a:cxnSpLocks/>
          </p:cNvCxnSpPr>
          <p:nvPr/>
        </p:nvCxnSpPr>
        <p:spPr>
          <a:xfrm>
            <a:off x="8705851" y="4827871"/>
            <a:ext cx="396511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725CBE4-C4D5-484A-BD76-252D408E0047}"/>
              </a:ext>
            </a:extLst>
          </p:cNvPr>
          <p:cNvSpPr txBox="1"/>
          <p:nvPr/>
        </p:nvSpPr>
        <p:spPr>
          <a:xfrm>
            <a:off x="1159405" y="5724698"/>
            <a:ext cx="77887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Linear algebra </a:t>
            </a:r>
            <a:r>
              <a:rPr lang="hu-HU" sz="2800" dirty="0"/>
              <a:t>– coordinate transformation</a:t>
            </a:r>
          </a:p>
          <a:p>
            <a:r>
              <a:rPr lang="hu-HU" sz="2800" b="1" dirty="0"/>
              <a:t>Calculating variances </a:t>
            </a:r>
            <a:r>
              <a:rPr lang="hu-HU" sz="2800" dirty="0"/>
              <a:t>– optimal movement execution</a:t>
            </a:r>
          </a:p>
        </p:txBody>
      </p:sp>
    </p:spTree>
    <p:extLst>
      <p:ext uri="{BB962C8B-B14F-4D97-AF65-F5344CB8AC3E}">
        <p14:creationId xmlns:p14="http://schemas.microsoft.com/office/powerpoint/2010/main" val="1367347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C71CE-2459-4A55-BA00-B1F8FC4A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283" y="674502"/>
            <a:ext cx="9905998" cy="1478570"/>
          </a:xfrm>
        </p:spPr>
        <p:txBody>
          <a:bodyPr/>
          <a:lstStyle/>
          <a:p>
            <a:r>
              <a:rPr lang="hu-HU" dirty="0"/>
              <a:t>Personal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299CD-0636-4AC5-A338-28F71964D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4718" y="1941576"/>
            <a:ext cx="5968515" cy="4393909"/>
          </a:xfrm>
        </p:spPr>
        <p:txBody>
          <a:bodyPr>
            <a:normAutofit/>
          </a:bodyPr>
          <a:lstStyle/>
          <a:p>
            <a:r>
              <a:rPr lang="hu-HU" dirty="0"/>
              <a:t>LJ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Balázs Radeleczki,</a:t>
            </a:r>
            <a:r>
              <a:rPr lang="hu-H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hu-HU" dirty="0"/>
              <a:t>practice leader </a:t>
            </a:r>
          </a:p>
          <a:p>
            <a:pPr marL="457200" lvl="1" indent="0" algn="just">
              <a:buNone/>
            </a:pPr>
            <a:r>
              <a:rPr lang="hu-HU" dirty="0"/>
              <a:t>Phd candidate of 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Roska Tamás Doctoral School of Sciences and Technology. </a:t>
            </a:r>
            <a:r>
              <a:rPr lang="hu-HU" sz="2000" dirty="0"/>
              <a:t>Research </a:t>
            </a:r>
            <a:r>
              <a:rPr lang="hu-HU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heme: Info-bionics algorithms</a:t>
            </a:r>
            <a:endParaRPr lang="hu-HU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/>
              <a:t> e-mail: </a:t>
            </a:r>
            <a:r>
              <a:rPr lang="hu-HU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balazs.radeleczki@gmail.com</a:t>
            </a:r>
            <a:endParaRPr lang="hu-HU" dirty="0"/>
          </a:p>
          <a:p>
            <a:pPr marL="1371600" lvl="3" indent="0">
              <a:buNone/>
            </a:pPr>
            <a:r>
              <a:rPr lang="hu-HU" dirty="0"/>
              <a:t>   </a:t>
            </a:r>
            <a:r>
              <a:rPr lang="hu-HU" sz="2000" dirty="0"/>
              <a:t>radeleczki.balazs@itk.ppke.hu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hu-HU" dirty="0"/>
          </a:p>
          <a:p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CA38CE-DA28-46E6-93DC-BDC51059EA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230" y="3710463"/>
            <a:ext cx="1679510" cy="2100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0495CE-00A1-4617-8439-E949937DDD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5674"/>
          <a:stretch/>
        </p:blipFill>
        <p:spPr>
          <a:xfrm>
            <a:off x="917721" y="655757"/>
            <a:ext cx="682606" cy="128581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D6CF5CB-B705-4501-AE2C-F6EB9B5F404F}"/>
              </a:ext>
            </a:extLst>
          </p:cNvPr>
          <p:cNvCxnSpPr>
            <a:cxnSpLocks/>
          </p:cNvCxnSpPr>
          <p:nvPr/>
        </p:nvCxnSpPr>
        <p:spPr>
          <a:xfrm>
            <a:off x="1707502" y="1744824"/>
            <a:ext cx="43884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FC76BEC-574F-4288-85C5-50FA6D1B3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39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02679-A5E8-4B0D-9871-1B7DEA93C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579" y="658539"/>
            <a:ext cx="9905998" cy="147857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3E2E2E9B-6F17-4070-8487-503FDD11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F3565-CD2A-4BB0-BB1B-44887B8CD2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674"/>
          <a:stretch/>
        </p:blipFill>
        <p:spPr>
          <a:xfrm>
            <a:off x="921407" y="627849"/>
            <a:ext cx="682606" cy="128581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5D7B59-7EF3-44B1-8F20-1769ECA4A4FE}"/>
              </a:ext>
            </a:extLst>
          </p:cNvPr>
          <p:cNvCxnSpPr>
            <a:cxnSpLocks/>
          </p:cNvCxnSpPr>
          <p:nvPr/>
        </p:nvCxnSpPr>
        <p:spPr>
          <a:xfrm>
            <a:off x="1791478" y="1744824"/>
            <a:ext cx="20974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6" name="Picture 9">
            <a:extLst>
              <a:ext uri="{FF2B5EF4-FFF2-40B4-BE49-F238E27FC236}">
                <a16:creationId xmlns:a16="http://schemas.microsoft.com/office/drawing/2014/main" id="{7469492D-0B6B-41C2-9A09-BE257F83B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770" y="1146740"/>
            <a:ext cx="4271739" cy="4564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956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02679-A5E8-4B0D-9871-1B7DEA93C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579" y="658539"/>
            <a:ext cx="9905998" cy="1478570"/>
          </a:xfrm>
        </p:spPr>
        <p:txBody>
          <a:bodyPr/>
          <a:lstStyle/>
          <a:p>
            <a:r>
              <a:rPr lang="en-US" dirty="0"/>
              <a:t>The Software of the Movement </a:t>
            </a:r>
            <a:r>
              <a:rPr lang="en-US" dirty="0" err="1"/>
              <a:t>Analysing</a:t>
            </a:r>
            <a:r>
              <a:rPr lang="en-US" dirty="0"/>
              <a:t> System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3E2E2E9B-6F17-4070-8487-503FDD11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F3565-CD2A-4BB0-BB1B-44887B8CD2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674"/>
          <a:stretch/>
        </p:blipFill>
        <p:spPr>
          <a:xfrm>
            <a:off x="921407" y="627849"/>
            <a:ext cx="682606" cy="128581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5D7B59-7EF3-44B1-8F20-1769ECA4A4FE}"/>
              </a:ext>
            </a:extLst>
          </p:cNvPr>
          <p:cNvCxnSpPr>
            <a:cxnSpLocks/>
          </p:cNvCxnSpPr>
          <p:nvPr/>
        </p:nvCxnSpPr>
        <p:spPr>
          <a:xfrm>
            <a:off x="1802495" y="1906810"/>
            <a:ext cx="90821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 3">
            <a:extLst>
              <a:ext uri="{FF2B5EF4-FFF2-40B4-BE49-F238E27FC236}">
                <a16:creationId xmlns:a16="http://schemas.microsoft.com/office/drawing/2014/main" id="{CBE407DB-C8B5-40EB-8D3C-92C784B9C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2114912"/>
            <a:ext cx="89281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sz="2400" dirty="0">
                <a:latin typeface="+mn-lt"/>
              </a:rPr>
              <a:t>We save</a:t>
            </a:r>
            <a:r>
              <a:rPr lang="en-US" altLang="hu-HU" sz="2400" dirty="0">
                <a:latin typeface="+mn-lt"/>
              </a:rPr>
              <a:t> and store</a:t>
            </a:r>
            <a:r>
              <a:rPr lang="hu-HU" altLang="hu-HU" sz="2400" dirty="0">
                <a:latin typeface="+mn-lt"/>
              </a:rPr>
              <a:t> measured data in text and excel files</a:t>
            </a:r>
          </a:p>
          <a:p>
            <a:pPr marL="457200" lvl="1" indent="0" eaLnBrk="1" hangingPunct="1">
              <a:buNone/>
            </a:pPr>
            <a:r>
              <a:rPr lang="hu-HU" altLang="hu-HU" sz="2400" dirty="0">
                <a:latin typeface="+mn-lt"/>
              </a:rPr>
              <a:t>Post processing in:</a:t>
            </a:r>
          </a:p>
          <a:p>
            <a:pPr lvl="2" eaLnBrk="1" hangingPunct="1"/>
            <a:r>
              <a:rPr lang="hu-HU" altLang="hu-HU" dirty="0">
                <a:latin typeface="+mn-lt"/>
              </a:rPr>
              <a:t>MATLAB</a:t>
            </a:r>
          </a:p>
          <a:p>
            <a:pPr lvl="2" eaLnBrk="1" hangingPunct="1"/>
            <a:r>
              <a:rPr lang="hu-HU" altLang="hu-HU" dirty="0">
                <a:latin typeface="+mn-lt"/>
              </a:rPr>
              <a:t>Excel</a:t>
            </a:r>
          </a:p>
          <a:p>
            <a:pPr eaLnBrk="1" hangingPunct="1"/>
            <a:r>
              <a:rPr lang="hu-HU" altLang="hu-HU" sz="2400" dirty="0">
                <a:latin typeface="+mn-lt"/>
              </a:rPr>
              <a:t>Development of algorithms by</a:t>
            </a:r>
          </a:p>
          <a:p>
            <a:pPr lvl="2"/>
            <a:r>
              <a:rPr lang="hu-HU" altLang="hu-HU" sz="2000" dirty="0">
                <a:latin typeface="+mn-lt"/>
              </a:rPr>
              <a:t>MATLAB</a:t>
            </a:r>
          </a:p>
        </p:txBody>
      </p:sp>
    </p:spTree>
    <p:extLst>
      <p:ext uri="{BB962C8B-B14F-4D97-AF65-F5344CB8AC3E}">
        <p14:creationId xmlns:p14="http://schemas.microsoft.com/office/powerpoint/2010/main" val="3176768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02679-A5E8-4B0D-9871-1B7DEA93C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282" y="828751"/>
            <a:ext cx="9905998" cy="51545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Sensori</a:t>
            </a:r>
            <a:r>
              <a:rPr lang="en-US" dirty="0"/>
              <a:t>-motor tr</a:t>
            </a:r>
            <a:r>
              <a:rPr lang="hu-HU" dirty="0"/>
              <a:t>a</a:t>
            </a:r>
            <a:r>
              <a:rPr lang="en-US" dirty="0" err="1"/>
              <a:t>nsformations</a:t>
            </a:r>
            <a:endParaRPr lang="en-US" dirty="0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3E2E2E9B-6F17-4070-8487-503FDD11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F3565-CD2A-4BB0-BB1B-44887B8CD2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674"/>
          <a:stretch/>
        </p:blipFill>
        <p:spPr>
          <a:xfrm>
            <a:off x="1126676" y="390187"/>
            <a:ext cx="682606" cy="128581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5D7B59-7EF3-44B1-8F20-1769ECA4A4FE}"/>
              </a:ext>
            </a:extLst>
          </p:cNvPr>
          <p:cNvCxnSpPr>
            <a:cxnSpLocks/>
          </p:cNvCxnSpPr>
          <p:nvPr/>
        </p:nvCxnSpPr>
        <p:spPr>
          <a:xfrm>
            <a:off x="1824529" y="1425335"/>
            <a:ext cx="72313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061EF11-6FEF-42CA-9A6F-46D364DE13B3}"/>
              </a:ext>
            </a:extLst>
          </p:cNvPr>
          <p:cNvSpPr/>
          <p:nvPr/>
        </p:nvSpPr>
        <p:spPr>
          <a:xfrm>
            <a:off x="2987119" y="1960838"/>
            <a:ext cx="2659735" cy="694000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rgbClr val="000099"/>
                </a:solidFill>
              </a:rPr>
              <a:t>Sensation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6D076EB-F1E1-4F2A-9FC2-0C3EFC4652E9}"/>
              </a:ext>
            </a:extLst>
          </p:cNvPr>
          <p:cNvSpPr/>
          <p:nvPr/>
        </p:nvSpPr>
        <p:spPr>
          <a:xfrm>
            <a:off x="2987118" y="2957093"/>
            <a:ext cx="2659735" cy="1979813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rgbClr val="000099"/>
                </a:solidFill>
              </a:rPr>
              <a:t>vision, audition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rgbClr val="000099"/>
                </a:solidFill>
              </a:rPr>
              <a:t>posture,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rgbClr val="000099"/>
                </a:solidFill>
              </a:rPr>
              <a:t>vestibular system,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rgbClr val="000099"/>
                </a:solidFill>
              </a:rPr>
              <a:t>muscle spindle,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rgbClr val="000099"/>
                </a:solidFill>
              </a:rPr>
              <a:t>proprioception,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C75DF97-3A4D-4E10-A879-9C593E9163E8}"/>
              </a:ext>
            </a:extLst>
          </p:cNvPr>
          <p:cNvSpPr/>
          <p:nvPr/>
        </p:nvSpPr>
        <p:spPr>
          <a:xfrm>
            <a:off x="7206159" y="1960839"/>
            <a:ext cx="2659735" cy="694000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rgbClr val="000099"/>
                </a:solidFill>
              </a:rPr>
              <a:t>Execution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623EC9C-5110-44D1-A6BD-D40501444089}"/>
              </a:ext>
            </a:extLst>
          </p:cNvPr>
          <p:cNvSpPr/>
          <p:nvPr/>
        </p:nvSpPr>
        <p:spPr>
          <a:xfrm>
            <a:off x="7206158" y="2957095"/>
            <a:ext cx="2659735" cy="1979812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rgbClr val="000099"/>
                </a:solidFill>
              </a:rPr>
              <a:t>motoneurons,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rgbClr val="000099"/>
                </a:solidFill>
              </a:rPr>
              <a:t>muscles,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rgbClr val="000099"/>
                </a:solidFill>
              </a:rPr>
              <a:t>joints,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rgbClr val="000099"/>
                </a:solidFill>
              </a:rPr>
              <a:t>limbs,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B7B4F3C-061D-4F7F-A264-E46E048AF5B0}"/>
              </a:ext>
            </a:extLst>
          </p:cNvPr>
          <p:cNvSpPr/>
          <p:nvPr/>
        </p:nvSpPr>
        <p:spPr>
          <a:xfrm>
            <a:off x="3827931" y="5564181"/>
            <a:ext cx="5197149" cy="564242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800" b="1" dirty="0">
                <a:solidFill>
                  <a:srgbClr val="000099"/>
                </a:solidFill>
              </a:rPr>
              <a:t>Sensori-Motor Transformation</a:t>
            </a: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F02ACDB9-ACDD-4E6B-9FCD-F9B2146F67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87536" y="5332170"/>
            <a:ext cx="3877938" cy="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5213F47-E406-4539-A303-657768BD6F92}"/>
              </a:ext>
            </a:extLst>
          </p:cNvPr>
          <p:cNvCxnSpPr>
            <a:cxnSpLocks/>
          </p:cNvCxnSpPr>
          <p:nvPr/>
        </p:nvCxnSpPr>
        <p:spPr>
          <a:xfrm>
            <a:off x="4335845" y="2654838"/>
            <a:ext cx="0" cy="21389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32411B0-18D6-48A0-8DDA-43A772051682}"/>
              </a:ext>
            </a:extLst>
          </p:cNvPr>
          <p:cNvCxnSpPr>
            <a:cxnSpLocks/>
          </p:cNvCxnSpPr>
          <p:nvPr/>
        </p:nvCxnSpPr>
        <p:spPr>
          <a:xfrm>
            <a:off x="8575503" y="2654838"/>
            <a:ext cx="0" cy="21389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23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02679-A5E8-4B0D-9871-1B7DEA93C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282" y="828751"/>
            <a:ext cx="9905998" cy="515455"/>
          </a:xfrm>
        </p:spPr>
        <p:txBody>
          <a:bodyPr>
            <a:normAutofit fontScale="90000"/>
          </a:bodyPr>
          <a:lstStyle/>
          <a:p>
            <a:r>
              <a:rPr lang="en-US" dirty="0"/>
              <a:t>Extrinsic and intrinsic geometry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3E2E2E9B-6F17-4070-8487-503FDD11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F3565-CD2A-4BB0-BB1B-44887B8CD2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674"/>
          <a:stretch/>
        </p:blipFill>
        <p:spPr>
          <a:xfrm>
            <a:off x="1126676" y="390187"/>
            <a:ext cx="682606" cy="128581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5D7B59-7EF3-44B1-8F20-1769ECA4A4FE}"/>
              </a:ext>
            </a:extLst>
          </p:cNvPr>
          <p:cNvCxnSpPr>
            <a:cxnSpLocks/>
          </p:cNvCxnSpPr>
          <p:nvPr/>
        </p:nvCxnSpPr>
        <p:spPr>
          <a:xfrm>
            <a:off x="1824529" y="1425335"/>
            <a:ext cx="72313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061EF11-6FEF-42CA-9A6F-46D364DE13B3}"/>
              </a:ext>
            </a:extLst>
          </p:cNvPr>
          <p:cNvSpPr/>
          <p:nvPr/>
        </p:nvSpPr>
        <p:spPr>
          <a:xfrm>
            <a:off x="2305050" y="1782770"/>
            <a:ext cx="3027480" cy="876308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rgbClr val="000099"/>
                </a:solidFill>
              </a:rPr>
              <a:t>external world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6D076EB-F1E1-4F2A-9FC2-0C3EFC4652E9}"/>
              </a:ext>
            </a:extLst>
          </p:cNvPr>
          <p:cNvSpPr/>
          <p:nvPr/>
        </p:nvSpPr>
        <p:spPr>
          <a:xfrm>
            <a:off x="2305050" y="2961334"/>
            <a:ext cx="3027479" cy="1163690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rgbClr val="000099"/>
                </a:solidFill>
              </a:rPr>
              <a:t>(x,y,z) Cartesian (orthogonal) coordinate systems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C75DF97-3A4D-4E10-A879-9C593E9163E8}"/>
              </a:ext>
            </a:extLst>
          </p:cNvPr>
          <p:cNvSpPr/>
          <p:nvPr/>
        </p:nvSpPr>
        <p:spPr>
          <a:xfrm>
            <a:off x="6891834" y="1782771"/>
            <a:ext cx="2830205" cy="876308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rgbClr val="000099"/>
                </a:solidFill>
              </a:rPr>
              <a:t>internal representation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623EC9C-5110-44D1-A6BD-D40501444089}"/>
              </a:ext>
            </a:extLst>
          </p:cNvPr>
          <p:cNvSpPr/>
          <p:nvPr/>
        </p:nvSpPr>
        <p:spPr>
          <a:xfrm>
            <a:off x="6891833" y="2961335"/>
            <a:ext cx="2830201" cy="1163690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rgbClr val="000099"/>
                </a:solidFill>
              </a:rPr>
              <a:t>„intrinsic”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rgbClr val="000099"/>
                </a:solidFill>
              </a:rPr>
              <a:t>coordinate-systems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rgbClr val="000099"/>
                </a:solidFill>
              </a:rPr>
              <a:t>not orthogonal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B7B4F3C-061D-4F7F-A264-E46E048AF5B0}"/>
              </a:ext>
            </a:extLst>
          </p:cNvPr>
          <p:cNvSpPr/>
          <p:nvPr/>
        </p:nvSpPr>
        <p:spPr>
          <a:xfrm>
            <a:off x="4818532" y="5758820"/>
            <a:ext cx="2753844" cy="564242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800" b="1" dirty="0">
                <a:solidFill>
                  <a:srgbClr val="000099"/>
                </a:solidFill>
              </a:rPr>
              <a:t>Transformation</a:t>
            </a: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F02ACDB9-ACDD-4E6B-9FCD-F9B2146F67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8532" y="5566866"/>
            <a:ext cx="2830201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5213F47-E406-4539-A303-657768BD6F92}"/>
              </a:ext>
            </a:extLst>
          </p:cNvPr>
          <p:cNvCxnSpPr>
            <a:cxnSpLocks/>
          </p:cNvCxnSpPr>
          <p:nvPr/>
        </p:nvCxnSpPr>
        <p:spPr>
          <a:xfrm>
            <a:off x="3750344" y="2659078"/>
            <a:ext cx="0" cy="21389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32411B0-18D6-48A0-8DDA-43A772051682}"/>
              </a:ext>
            </a:extLst>
          </p:cNvPr>
          <p:cNvCxnSpPr>
            <a:cxnSpLocks/>
          </p:cNvCxnSpPr>
          <p:nvPr/>
        </p:nvCxnSpPr>
        <p:spPr>
          <a:xfrm>
            <a:off x="8318328" y="2659078"/>
            <a:ext cx="0" cy="25028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3DD7FF25-650A-463F-B98C-A308E5BE7E4C}"/>
                  </a:ext>
                </a:extLst>
              </p:cNvPr>
              <p:cNvSpPr/>
              <p:nvPr/>
            </p:nvSpPr>
            <p:spPr>
              <a:xfrm>
                <a:off x="6903225" y="4467140"/>
                <a:ext cx="2830205" cy="876308"/>
              </a:xfrm>
              <a:prstGeom prst="roundRect">
                <a:avLst/>
              </a:prstGeom>
              <a:solidFill>
                <a:schemeClr val="tx1"/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altLang="hu-HU" sz="2400" dirty="0">
                    <a:solidFill>
                      <a:srgbClr val="000099"/>
                    </a:solidFill>
                  </a:rPr>
                  <a:t>high dimensional vectors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altLang="hu-HU" sz="240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altLang="hu-HU" sz="240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altLang="hu-HU" sz="2400" i="0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&gt;3</m:t>
                        </m:r>
                      </m:e>
                    </m:d>
                  </m:oMath>
                </a14:m>
                <a:endParaRPr lang="hu-HU" altLang="hu-HU" sz="2400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3DD7FF25-650A-463F-B98C-A308E5BE7E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225" y="4467140"/>
                <a:ext cx="2830205" cy="876308"/>
              </a:xfrm>
              <a:prstGeom prst="roundRect">
                <a:avLst/>
              </a:prstGeom>
              <a:blipFill>
                <a:blip r:embed="rId5"/>
                <a:stretch>
                  <a:fillRect t="-667" b="-10000"/>
                </a:stretch>
              </a:blip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C2B03B-C5E6-4704-AEE9-9C4D0DE9B700}"/>
              </a:ext>
            </a:extLst>
          </p:cNvPr>
          <p:cNvSpPr/>
          <p:nvPr/>
        </p:nvSpPr>
        <p:spPr>
          <a:xfrm>
            <a:off x="2305050" y="4460906"/>
            <a:ext cx="3027479" cy="876308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altLang="hu-HU" sz="2400" dirty="0">
                <a:solidFill>
                  <a:srgbClr val="000099"/>
                </a:solidFill>
              </a:rPr>
              <a:t>3D vectors</a:t>
            </a:r>
          </a:p>
          <a:p>
            <a:pPr algn="ctr">
              <a:spcBef>
                <a:spcPct val="0"/>
              </a:spcBef>
            </a:pPr>
            <a:r>
              <a:rPr lang="en-US" altLang="hu-HU" sz="2400" dirty="0">
                <a:solidFill>
                  <a:srgbClr val="000099"/>
                </a:solidFill>
              </a:rPr>
              <a:t>(e.g. position, velocity)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4373BF6-E89B-403F-A086-64AA75DC10A0}"/>
              </a:ext>
            </a:extLst>
          </p:cNvPr>
          <p:cNvCxnSpPr>
            <a:cxnSpLocks/>
          </p:cNvCxnSpPr>
          <p:nvPr/>
        </p:nvCxnSpPr>
        <p:spPr>
          <a:xfrm>
            <a:off x="8318328" y="4125024"/>
            <a:ext cx="0" cy="25028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25A8AD6-43CD-46FC-A0F0-8B58923B2956}"/>
              </a:ext>
            </a:extLst>
          </p:cNvPr>
          <p:cNvCxnSpPr>
            <a:cxnSpLocks/>
          </p:cNvCxnSpPr>
          <p:nvPr/>
        </p:nvCxnSpPr>
        <p:spPr>
          <a:xfrm>
            <a:off x="3753347" y="4125023"/>
            <a:ext cx="0" cy="250287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098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02679-A5E8-4B0D-9871-1B7DEA93C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282" y="828751"/>
            <a:ext cx="9905998" cy="515455"/>
          </a:xfrm>
        </p:spPr>
        <p:txBody>
          <a:bodyPr>
            <a:normAutofit fontScale="90000"/>
          </a:bodyPr>
          <a:lstStyle/>
          <a:p>
            <a:r>
              <a:rPr lang="en-US" dirty="0"/>
              <a:t>Extrinsic and intrinsic geometry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3E2E2E9B-6F17-4070-8487-503FDD11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F3565-CD2A-4BB0-BB1B-44887B8CD2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674"/>
          <a:stretch/>
        </p:blipFill>
        <p:spPr>
          <a:xfrm>
            <a:off x="1126676" y="390187"/>
            <a:ext cx="682606" cy="128581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5D7B59-7EF3-44B1-8F20-1769ECA4A4FE}"/>
              </a:ext>
            </a:extLst>
          </p:cNvPr>
          <p:cNvCxnSpPr>
            <a:cxnSpLocks/>
          </p:cNvCxnSpPr>
          <p:nvPr/>
        </p:nvCxnSpPr>
        <p:spPr>
          <a:xfrm>
            <a:off x="1824529" y="1425335"/>
            <a:ext cx="72313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061EF11-6FEF-42CA-9A6F-46D364DE13B3}"/>
              </a:ext>
            </a:extLst>
          </p:cNvPr>
          <p:cNvSpPr/>
          <p:nvPr/>
        </p:nvSpPr>
        <p:spPr>
          <a:xfrm>
            <a:off x="2305050" y="1782770"/>
            <a:ext cx="2362198" cy="876308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rgbClr val="000099"/>
                </a:solidFill>
              </a:rPr>
              <a:t>Sensory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rgbClr val="000099"/>
                </a:solidFill>
              </a:rPr>
              <a:t>coordinate - systems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6D076EB-F1E1-4F2A-9FC2-0C3EFC4652E9}"/>
              </a:ext>
            </a:extLst>
          </p:cNvPr>
          <p:cNvSpPr/>
          <p:nvPr/>
        </p:nvSpPr>
        <p:spPr>
          <a:xfrm>
            <a:off x="2305051" y="2961334"/>
            <a:ext cx="2362198" cy="948539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rgbClr val="000099"/>
                </a:solidFill>
              </a:rPr>
              <a:t>T</a:t>
            </a:r>
            <a:r>
              <a:rPr lang="en-US" altLang="hu-HU" sz="2000" dirty="0">
                <a:solidFill>
                  <a:srgbClr val="000099"/>
                </a:solidFill>
              </a:rPr>
              <a:t>he coordinates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2000" dirty="0">
                <a:solidFill>
                  <a:srgbClr val="000099"/>
                </a:solidFill>
              </a:rPr>
              <a:t>are independent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2000" dirty="0">
                <a:solidFill>
                  <a:srgbClr val="000099"/>
                </a:solidFill>
              </a:rPr>
              <a:t>from each other</a:t>
            </a:r>
            <a:r>
              <a:rPr lang="hu-HU" altLang="hu-HU" sz="2000" dirty="0">
                <a:solidFill>
                  <a:srgbClr val="000099"/>
                </a:solidFill>
              </a:rPr>
              <a:t>.</a:t>
            </a:r>
            <a:endParaRPr lang="en-US" altLang="hu-HU" sz="2000" dirty="0">
              <a:solidFill>
                <a:srgbClr val="000099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C75DF97-3A4D-4E10-A879-9C593E9163E8}"/>
              </a:ext>
            </a:extLst>
          </p:cNvPr>
          <p:cNvSpPr/>
          <p:nvPr/>
        </p:nvSpPr>
        <p:spPr>
          <a:xfrm>
            <a:off x="6417363" y="1782771"/>
            <a:ext cx="3936312" cy="876305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rgbClr val="000099"/>
                </a:solidFill>
              </a:rPr>
              <a:t>Motor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rgbClr val="000099"/>
                </a:solidFill>
              </a:rPr>
              <a:t>coordinate-systems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623EC9C-5110-44D1-A6BD-D40501444089}"/>
              </a:ext>
            </a:extLst>
          </p:cNvPr>
          <p:cNvSpPr/>
          <p:nvPr/>
        </p:nvSpPr>
        <p:spPr>
          <a:xfrm>
            <a:off x="6417363" y="2961334"/>
            <a:ext cx="3936312" cy="1010072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rgbClr val="000099"/>
                </a:solidFill>
              </a:rPr>
              <a:t>C</a:t>
            </a:r>
            <a:r>
              <a:rPr lang="en-US" altLang="hu-HU" sz="2000" dirty="0" err="1">
                <a:solidFill>
                  <a:srgbClr val="000099"/>
                </a:solidFill>
              </a:rPr>
              <a:t>oordinates</a:t>
            </a:r>
            <a:r>
              <a:rPr lang="en-US" altLang="hu-HU" sz="2000" dirty="0">
                <a:solidFill>
                  <a:srgbClr val="000099"/>
                </a:solidFill>
              </a:rPr>
              <a:t> are interdependent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2000" dirty="0">
                <a:solidFill>
                  <a:srgbClr val="000099"/>
                </a:solidFill>
              </a:rPr>
              <a:t>dimensions are high:</a:t>
            </a:r>
            <a:r>
              <a:rPr lang="hu-HU" altLang="hu-HU" sz="2000" dirty="0">
                <a:solidFill>
                  <a:srgbClr val="000099"/>
                </a:solidFill>
              </a:rPr>
              <a:t> n</a:t>
            </a:r>
            <a:r>
              <a:rPr lang="en-US" altLang="hu-HU" sz="2000" dirty="0">
                <a:solidFill>
                  <a:srgbClr val="000099"/>
                </a:solidFill>
              </a:rPr>
              <a:t>um</a:t>
            </a:r>
            <a:r>
              <a:rPr lang="hu-HU" altLang="hu-HU" sz="2000" dirty="0">
                <a:solidFill>
                  <a:srgbClr val="000099"/>
                </a:solidFill>
              </a:rPr>
              <a:t>.</a:t>
            </a:r>
            <a:r>
              <a:rPr lang="en-US" altLang="hu-HU" sz="2000" dirty="0">
                <a:solidFill>
                  <a:srgbClr val="000099"/>
                </a:solidFill>
              </a:rPr>
              <a:t> of joints,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rgbClr val="000099"/>
                </a:solidFill>
              </a:rPr>
              <a:t>n</a:t>
            </a:r>
            <a:r>
              <a:rPr lang="en-US" altLang="hu-HU" sz="2000" dirty="0">
                <a:solidFill>
                  <a:srgbClr val="000099"/>
                </a:solidFill>
              </a:rPr>
              <a:t>um</a:t>
            </a:r>
            <a:r>
              <a:rPr lang="hu-HU" altLang="hu-HU" sz="2000" dirty="0">
                <a:solidFill>
                  <a:srgbClr val="000099"/>
                </a:solidFill>
              </a:rPr>
              <a:t>.</a:t>
            </a:r>
            <a:r>
              <a:rPr lang="en-US" altLang="hu-HU" sz="2000" dirty="0">
                <a:solidFill>
                  <a:srgbClr val="000099"/>
                </a:solidFill>
              </a:rPr>
              <a:t> of muscles, </a:t>
            </a:r>
            <a:r>
              <a:rPr lang="hu-HU" altLang="hu-HU" sz="2000" dirty="0">
                <a:solidFill>
                  <a:srgbClr val="000099"/>
                </a:solidFill>
              </a:rPr>
              <a:t>n</a:t>
            </a:r>
            <a:r>
              <a:rPr lang="en-US" altLang="hu-HU" sz="2000" dirty="0">
                <a:solidFill>
                  <a:srgbClr val="000099"/>
                </a:solidFill>
              </a:rPr>
              <a:t>um</a:t>
            </a:r>
            <a:r>
              <a:rPr lang="hu-HU" altLang="hu-HU" sz="2000" dirty="0">
                <a:solidFill>
                  <a:srgbClr val="000099"/>
                </a:solidFill>
              </a:rPr>
              <a:t>.</a:t>
            </a:r>
            <a:r>
              <a:rPr lang="en-US" altLang="hu-HU" sz="2000" dirty="0">
                <a:solidFill>
                  <a:srgbClr val="000099"/>
                </a:solidFill>
              </a:rPr>
              <a:t> of neurons</a:t>
            </a:r>
            <a:r>
              <a:rPr lang="hu-HU" altLang="hu-HU" sz="2000" dirty="0">
                <a:solidFill>
                  <a:srgbClr val="000099"/>
                </a:solidFill>
              </a:rPr>
              <a:t>.</a:t>
            </a:r>
            <a:endParaRPr lang="en-US" altLang="hu-HU" sz="2000" dirty="0">
              <a:solidFill>
                <a:srgbClr val="000099"/>
              </a:solidFill>
            </a:endParaRP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F02ACDB9-ACDD-4E6B-9FCD-F9B2146F67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8532" y="5566866"/>
            <a:ext cx="2830201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5213F47-E406-4539-A303-657768BD6F92}"/>
              </a:ext>
            </a:extLst>
          </p:cNvPr>
          <p:cNvCxnSpPr>
            <a:cxnSpLocks/>
          </p:cNvCxnSpPr>
          <p:nvPr/>
        </p:nvCxnSpPr>
        <p:spPr>
          <a:xfrm>
            <a:off x="3436019" y="2659078"/>
            <a:ext cx="0" cy="21389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32411B0-18D6-48A0-8DDA-43A772051682}"/>
              </a:ext>
            </a:extLst>
          </p:cNvPr>
          <p:cNvCxnSpPr>
            <a:cxnSpLocks/>
          </p:cNvCxnSpPr>
          <p:nvPr/>
        </p:nvCxnSpPr>
        <p:spPr>
          <a:xfrm>
            <a:off x="8417097" y="2682526"/>
            <a:ext cx="0" cy="25028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DD7FF25-650A-463F-B98C-A308E5BE7E4C}"/>
              </a:ext>
            </a:extLst>
          </p:cNvPr>
          <p:cNvSpPr/>
          <p:nvPr/>
        </p:nvSpPr>
        <p:spPr>
          <a:xfrm>
            <a:off x="6417363" y="4293702"/>
            <a:ext cx="3936307" cy="876308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hu-HU" altLang="hu-HU" sz="2000" dirty="0">
                <a:solidFill>
                  <a:srgbClr val="000099"/>
                </a:solidFill>
              </a:rPr>
              <a:t>D</a:t>
            </a:r>
            <a:r>
              <a:rPr lang="en-US" altLang="hu-HU" sz="2000" dirty="0" err="1">
                <a:solidFill>
                  <a:srgbClr val="000099"/>
                </a:solidFill>
              </a:rPr>
              <a:t>efined</a:t>
            </a:r>
            <a:r>
              <a:rPr lang="en-US" altLang="hu-HU" sz="2000" dirty="0">
                <a:solidFill>
                  <a:srgbClr val="000099"/>
                </a:solidFill>
              </a:rPr>
              <a:t> by the geometry of</a:t>
            </a:r>
            <a:r>
              <a:rPr lang="hu-HU" altLang="hu-HU" sz="2000" dirty="0">
                <a:solidFill>
                  <a:srgbClr val="000099"/>
                </a:solidFill>
              </a:rPr>
              <a:t> </a:t>
            </a:r>
            <a:r>
              <a:rPr lang="en-US" altLang="hu-HU" sz="2000" dirty="0">
                <a:solidFill>
                  <a:srgbClr val="000099"/>
                </a:solidFill>
              </a:rPr>
              <a:t>limbs, muscles, neural systems</a:t>
            </a:r>
            <a:r>
              <a:rPr lang="hu-HU" altLang="hu-HU" sz="2000" dirty="0">
                <a:solidFill>
                  <a:srgbClr val="000099"/>
                </a:solidFill>
              </a:rPr>
              <a:t>.</a:t>
            </a:r>
            <a:endParaRPr lang="en-US" altLang="hu-HU" sz="2000" dirty="0">
              <a:solidFill>
                <a:srgbClr val="000099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C2B03B-C5E6-4704-AEE9-9C4D0DE9B700}"/>
              </a:ext>
            </a:extLst>
          </p:cNvPr>
          <p:cNvSpPr/>
          <p:nvPr/>
        </p:nvSpPr>
        <p:spPr>
          <a:xfrm>
            <a:off x="2254920" y="4259230"/>
            <a:ext cx="2362198" cy="971759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hu-HU" altLang="hu-HU" sz="2000" dirty="0">
                <a:solidFill>
                  <a:srgbClr val="000099"/>
                </a:solidFill>
              </a:rPr>
              <a:t>D</a:t>
            </a:r>
            <a:r>
              <a:rPr lang="en-US" altLang="hu-HU" sz="2000" dirty="0" err="1">
                <a:solidFill>
                  <a:srgbClr val="000099"/>
                </a:solidFill>
              </a:rPr>
              <a:t>efined</a:t>
            </a:r>
            <a:r>
              <a:rPr lang="en-US" altLang="hu-HU" sz="2000" dirty="0">
                <a:solidFill>
                  <a:srgbClr val="000099"/>
                </a:solidFill>
              </a:rPr>
              <a:t> by the structure of sensory organs</a:t>
            </a:r>
            <a:r>
              <a:rPr lang="hu-HU" altLang="hu-HU" sz="2000" dirty="0">
                <a:solidFill>
                  <a:srgbClr val="000099"/>
                </a:solidFill>
              </a:rPr>
              <a:t>.</a:t>
            </a:r>
            <a:endParaRPr lang="en-US" altLang="hu-HU" sz="2000" dirty="0">
              <a:solidFill>
                <a:srgbClr val="000099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4373BF6-E89B-403F-A086-64AA75DC10A0}"/>
              </a:ext>
            </a:extLst>
          </p:cNvPr>
          <p:cNvCxnSpPr>
            <a:cxnSpLocks/>
          </p:cNvCxnSpPr>
          <p:nvPr/>
        </p:nvCxnSpPr>
        <p:spPr>
          <a:xfrm>
            <a:off x="8417097" y="3951754"/>
            <a:ext cx="0" cy="25028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25A8AD6-43CD-46FC-A0F0-8B58923B2956}"/>
              </a:ext>
            </a:extLst>
          </p:cNvPr>
          <p:cNvCxnSpPr>
            <a:cxnSpLocks/>
          </p:cNvCxnSpPr>
          <p:nvPr/>
        </p:nvCxnSpPr>
        <p:spPr>
          <a:xfrm>
            <a:off x="3436019" y="3909873"/>
            <a:ext cx="0" cy="250287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E8193A4-9254-4AA1-BAFC-429003ED29F6}"/>
              </a:ext>
            </a:extLst>
          </p:cNvPr>
          <p:cNvSpPr/>
          <p:nvPr/>
        </p:nvSpPr>
        <p:spPr>
          <a:xfrm>
            <a:off x="3818789" y="5782012"/>
            <a:ext cx="5197149" cy="564242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800" b="1" dirty="0">
                <a:solidFill>
                  <a:srgbClr val="000099"/>
                </a:solidFill>
              </a:rPr>
              <a:t>Sensori-Motor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517526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02679-A5E8-4B0D-9871-1B7DEA93C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579" y="658539"/>
            <a:ext cx="9905998" cy="1478570"/>
          </a:xfrm>
        </p:spPr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Free SLIDE!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3E2E2E9B-6F17-4070-8487-503FDD11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F3565-CD2A-4BB0-BB1B-44887B8CD2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674"/>
          <a:stretch/>
        </p:blipFill>
        <p:spPr>
          <a:xfrm>
            <a:off x="921407" y="627849"/>
            <a:ext cx="682606" cy="128581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5D7B59-7EF3-44B1-8F20-1769ECA4A4FE}"/>
              </a:ext>
            </a:extLst>
          </p:cNvPr>
          <p:cNvCxnSpPr>
            <a:cxnSpLocks/>
          </p:cNvCxnSpPr>
          <p:nvPr/>
        </p:nvCxnSpPr>
        <p:spPr>
          <a:xfrm>
            <a:off x="1791478" y="1744824"/>
            <a:ext cx="88920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919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02679-A5E8-4B0D-9871-1B7DEA93C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579" y="658539"/>
            <a:ext cx="9905998" cy="1086282"/>
          </a:xfrm>
        </p:spPr>
        <p:txBody>
          <a:bodyPr/>
          <a:lstStyle/>
          <a:p>
            <a:r>
              <a:rPr lang="pt-BR" dirty="0"/>
              <a:t>Vestibulo-Ocular Reflex </a:t>
            </a:r>
            <a:r>
              <a:rPr lang="pt-BR" sz="3200" dirty="0"/>
              <a:t>(example for sensori-motor transformation)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3E2E2E9B-6F17-4070-8487-503FDD11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F3565-CD2A-4BB0-BB1B-44887B8CD2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674"/>
          <a:stretch/>
        </p:blipFill>
        <p:spPr>
          <a:xfrm>
            <a:off x="921407" y="627849"/>
            <a:ext cx="682606" cy="128581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5D7B59-7EF3-44B1-8F20-1769ECA4A4FE}"/>
              </a:ext>
            </a:extLst>
          </p:cNvPr>
          <p:cNvCxnSpPr>
            <a:cxnSpLocks/>
          </p:cNvCxnSpPr>
          <p:nvPr/>
        </p:nvCxnSpPr>
        <p:spPr>
          <a:xfrm flipV="1">
            <a:off x="1791478" y="1744821"/>
            <a:ext cx="9467761" cy="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 3">
            <a:extLst>
              <a:ext uri="{FF2B5EF4-FFF2-40B4-BE49-F238E27FC236}">
                <a16:creationId xmlns:a16="http://schemas.microsoft.com/office/drawing/2014/main" id="{DB565A5C-1ADE-4680-9339-C8AAFEF09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0579" y="1910400"/>
            <a:ext cx="9144000" cy="475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hu-HU" altLang="hu-HU" b="1" dirty="0">
                <a:latin typeface="+mn-lt"/>
              </a:rPr>
              <a:t>Biologically:</a:t>
            </a:r>
            <a:r>
              <a:rPr lang="hu-HU" altLang="hu-HU" sz="2400" dirty="0">
                <a:solidFill>
                  <a:srgbClr val="003399"/>
                </a:solidFill>
              </a:rPr>
              <a:t>	</a:t>
            </a:r>
          </a:p>
          <a:p>
            <a:pPr algn="just" eaLnBrk="1" hangingPunct="1">
              <a:lnSpc>
                <a:spcPct val="90000"/>
              </a:lnSpc>
            </a:pPr>
            <a:r>
              <a:rPr lang="hu-HU" altLang="hu-HU" sz="2400" dirty="0">
                <a:latin typeface="+mn-lt"/>
              </a:rPr>
              <a:t>V</a:t>
            </a:r>
            <a:r>
              <a:rPr lang="en-US" altLang="hu-HU" sz="2400" dirty="0" err="1">
                <a:latin typeface="+mn-lt"/>
              </a:rPr>
              <a:t>estibu</a:t>
            </a:r>
            <a:r>
              <a:rPr lang="hu-HU" altLang="hu-HU" sz="2400" dirty="0">
                <a:latin typeface="+mn-lt"/>
              </a:rPr>
              <a:t>lar information (sensation) </a:t>
            </a:r>
          </a:p>
          <a:p>
            <a:pPr algn="ctr" eaLnBrk="1" hangingPunct="1">
              <a:lnSpc>
                <a:spcPct val="90000"/>
              </a:lnSpc>
            </a:pPr>
            <a:r>
              <a:rPr lang="hu-HU" altLang="hu-HU" sz="2400" b="1" dirty="0">
                <a:solidFill>
                  <a:srgbClr val="FF0000"/>
                </a:solidFill>
              </a:rPr>
              <a:t>transformed into</a:t>
            </a:r>
          </a:p>
          <a:p>
            <a:pPr algn="just" eaLnBrk="1" hangingPunct="1">
              <a:lnSpc>
                <a:spcPct val="90000"/>
              </a:lnSpc>
            </a:pPr>
            <a:r>
              <a:rPr lang="hu-HU" altLang="hu-HU" sz="2400" dirty="0">
                <a:latin typeface="+mn-lt"/>
              </a:rPr>
              <a:t>Eye muscle activity (execution)</a:t>
            </a:r>
          </a:p>
          <a:p>
            <a:pPr algn="just" eaLnBrk="1" hangingPunct="1">
              <a:lnSpc>
                <a:spcPct val="90000"/>
              </a:lnSpc>
            </a:pPr>
            <a:endParaRPr lang="hu-HU" altLang="hu-HU" sz="2400" dirty="0">
              <a:solidFill>
                <a:srgbClr val="003399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hu-HU" altLang="hu-HU" b="1" dirty="0">
                <a:latin typeface="+mn-lt"/>
              </a:rPr>
              <a:t>Physically:</a:t>
            </a:r>
          </a:p>
          <a:p>
            <a:pPr algn="just" eaLnBrk="1" hangingPunct="1">
              <a:lnSpc>
                <a:spcPct val="90000"/>
              </a:lnSpc>
            </a:pPr>
            <a:r>
              <a:rPr lang="hu-HU" altLang="hu-HU" sz="2400" dirty="0">
                <a:latin typeface="+mn-lt"/>
              </a:rPr>
              <a:t>Angular velocity vector of head rotation</a:t>
            </a:r>
          </a:p>
          <a:p>
            <a:pPr algn="ctr" eaLnBrk="1" hangingPunct="1">
              <a:lnSpc>
                <a:spcPct val="90000"/>
              </a:lnSpc>
            </a:pPr>
            <a:r>
              <a:rPr lang="hu-HU" altLang="hu-HU" sz="2400" b="1" dirty="0">
                <a:solidFill>
                  <a:srgbClr val="FF0000"/>
                </a:solidFill>
              </a:rPr>
              <a:t>transformed into </a:t>
            </a:r>
          </a:p>
          <a:p>
            <a:pPr algn="just">
              <a:lnSpc>
                <a:spcPct val="90000"/>
              </a:lnSpc>
            </a:pPr>
            <a:r>
              <a:rPr lang="hu-HU" altLang="hu-HU" sz="2400" dirty="0">
                <a:latin typeface="+mn-lt"/>
              </a:rPr>
              <a:t>Compensatory Eye rotation</a:t>
            </a:r>
          </a:p>
          <a:p>
            <a:pPr algn="just">
              <a:lnSpc>
                <a:spcPct val="90000"/>
              </a:lnSpc>
            </a:pPr>
            <a:endParaRPr lang="hu-HU" altLang="hu-HU" sz="2400" dirty="0">
              <a:solidFill>
                <a:srgbClr val="003399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hu-HU" altLang="hu-HU" sz="2400" b="1" dirty="0">
                <a:solidFill>
                  <a:srgbClr val="FF0000"/>
                </a:solidFill>
              </a:rPr>
              <a:t>Sensory representation is transformed into motor execution!</a:t>
            </a:r>
            <a:endParaRPr lang="en-US" altLang="hu-H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0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02679-A5E8-4B0D-9871-1B7DEA93C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579" y="658539"/>
            <a:ext cx="9905998" cy="1478570"/>
          </a:xfrm>
        </p:spPr>
        <p:txBody>
          <a:bodyPr/>
          <a:lstStyle/>
          <a:p>
            <a:r>
              <a:rPr lang="hu-HU" dirty="0"/>
              <a:t>Tensor network theory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3E2E2E9B-6F17-4070-8487-503FDD11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F3565-CD2A-4BB0-BB1B-44887B8CD2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674"/>
          <a:stretch/>
        </p:blipFill>
        <p:spPr>
          <a:xfrm>
            <a:off x="921407" y="627849"/>
            <a:ext cx="682606" cy="128581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5D7B59-7EF3-44B1-8F20-1769ECA4A4FE}"/>
              </a:ext>
            </a:extLst>
          </p:cNvPr>
          <p:cNvCxnSpPr>
            <a:cxnSpLocks/>
          </p:cNvCxnSpPr>
          <p:nvPr/>
        </p:nvCxnSpPr>
        <p:spPr>
          <a:xfrm>
            <a:off x="1791478" y="1744824"/>
            <a:ext cx="52813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xt Box 18">
            <a:extLst>
              <a:ext uri="{FF2B5EF4-FFF2-40B4-BE49-F238E27FC236}">
                <a16:creationId xmlns:a16="http://schemas.microsoft.com/office/drawing/2014/main" id="{34429726-EA28-4234-861D-C4FFD2895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880" y="2065144"/>
            <a:ext cx="382829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hu-HU" altLang="hu-HU" sz="2000" dirty="0">
                <a:latin typeface="+mn-lt"/>
              </a:rPr>
              <a:t>Contravariant coordinates</a:t>
            </a:r>
          </a:p>
          <a:p>
            <a:pPr algn="just" eaLnBrk="1" hangingPunct="1"/>
            <a:r>
              <a:rPr lang="hu-HU" altLang="hu-HU" sz="2000" dirty="0">
                <a:latin typeface="+mn-lt"/>
              </a:rPr>
              <a:t>The coordinates are interdependent</a:t>
            </a:r>
          </a:p>
          <a:p>
            <a:pPr algn="just" eaLnBrk="1" hangingPunct="1"/>
            <a:r>
              <a:rPr lang="hu-HU" altLang="hu-HU" sz="2000" dirty="0">
                <a:latin typeface="+mn-lt"/>
              </a:rPr>
              <a:t>e.g. motor coordinate sytems</a:t>
            </a:r>
          </a:p>
        </p:txBody>
      </p:sp>
      <p:sp>
        <p:nvSpPr>
          <p:cNvPr id="8" name="Text Box 19">
            <a:extLst>
              <a:ext uri="{FF2B5EF4-FFF2-40B4-BE49-F238E27FC236}">
                <a16:creationId xmlns:a16="http://schemas.microsoft.com/office/drawing/2014/main" id="{DD8E07BF-AEB7-43EC-82DB-3C075C0D4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0856" y="2068300"/>
            <a:ext cx="354616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hu-HU" altLang="hu-HU" sz="2000" dirty="0">
                <a:latin typeface="+mn-lt"/>
              </a:rPr>
              <a:t>Covariant coordiantes</a:t>
            </a:r>
          </a:p>
          <a:p>
            <a:pPr algn="just"/>
            <a:r>
              <a:rPr lang="hu-HU" altLang="hu-HU" sz="2000" dirty="0">
                <a:latin typeface="+mn-lt"/>
              </a:rPr>
              <a:t>The coordinates are independent</a:t>
            </a:r>
          </a:p>
          <a:p>
            <a:pPr algn="just"/>
            <a:r>
              <a:rPr lang="hu-HU" altLang="hu-HU" sz="2000" dirty="0">
                <a:latin typeface="+mn-lt"/>
              </a:rPr>
              <a:t>e.g. sensory coordinate systems</a:t>
            </a: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A6EB0961-BFBF-4B2B-A935-930A358D3F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4506" y="4973066"/>
            <a:ext cx="2233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2950AF66-C555-4FEE-8762-E8BFF4D6F9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34506" y="3388741"/>
            <a:ext cx="1584325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4C02D496-55E9-44DC-9AD4-D0A033E730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3881" y="4973066"/>
            <a:ext cx="2233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8ECD9A9A-D0EA-4A7C-84C9-8999D2F4A2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23881" y="3388741"/>
            <a:ext cx="1584325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BF7DE8A0-8CD8-4FCF-A447-8C6506AA1A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34506" y="4252341"/>
            <a:ext cx="1584325" cy="720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B89519EF-9FBE-4348-A225-0AB228DFFE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23881" y="4252341"/>
            <a:ext cx="1584325" cy="720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C6F7B28D-5521-4497-9596-6AE8FFAF08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5231" y="4252341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021C3A69-0366-424A-B04A-032C9FB84B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99693" y="4252341"/>
            <a:ext cx="719138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9019B72A-C832-4BA1-88F2-35DE130A1F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08206" y="4252341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F13D6BBE-E3F9-4567-9BE8-5738D451126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76406" y="3820541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" name="Line 20">
            <a:extLst>
              <a:ext uri="{FF2B5EF4-FFF2-40B4-BE49-F238E27FC236}">
                <a16:creationId xmlns:a16="http://schemas.microsoft.com/office/drawing/2014/main" id="{D13336FD-0199-4813-BFDA-C7C1B67CCE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993" y="3965003"/>
            <a:ext cx="1439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" name="Text Box 21">
            <a:extLst>
              <a:ext uri="{FF2B5EF4-FFF2-40B4-BE49-F238E27FC236}">
                <a16:creationId xmlns:a16="http://schemas.microsoft.com/office/drawing/2014/main" id="{AE4C2C99-D106-400C-8F7E-BBD3C3907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993" y="3315716"/>
            <a:ext cx="14975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000" dirty="0">
                <a:latin typeface="+mn-lt"/>
              </a:rPr>
              <a:t>Metric tensor</a:t>
            </a:r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C7B8AC77-9FBA-445F-902E-049180451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868" y="3747516"/>
            <a:ext cx="427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400">
                <a:latin typeface="Times New Roman" panose="02020603050405020304" pitchFamily="18" charset="0"/>
              </a:rPr>
              <a:t>y</a:t>
            </a:r>
            <a:r>
              <a:rPr lang="hu-HU" altLang="hu-HU" sz="2400" baseline="-2500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id="{9C00A9B1-FE6B-4627-8662-0FD45BBAC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5231" y="4973066"/>
            <a:ext cx="427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400">
                <a:latin typeface="Times New Roman" panose="02020603050405020304" pitchFamily="18" charset="0"/>
              </a:rPr>
              <a:t>x</a:t>
            </a:r>
            <a:r>
              <a:rPr lang="hu-HU" altLang="hu-HU" sz="2400" baseline="-2500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3" name="Text Box 24">
            <a:extLst>
              <a:ext uri="{FF2B5EF4-FFF2-40B4-BE49-F238E27FC236}">
                <a16:creationId xmlns:a16="http://schemas.microsoft.com/office/drawing/2014/main" id="{0697829D-2CF9-4EA7-8BA2-706AFD521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1581" y="3460178"/>
            <a:ext cx="427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400">
                <a:latin typeface="Times New Roman" panose="02020603050405020304" pitchFamily="18" charset="0"/>
              </a:rPr>
              <a:t>y</a:t>
            </a:r>
            <a:r>
              <a:rPr lang="hu-HU" altLang="hu-HU" sz="2400" baseline="3000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4" name="Text Box 25">
            <a:extLst>
              <a:ext uri="{FF2B5EF4-FFF2-40B4-BE49-F238E27FC236}">
                <a16:creationId xmlns:a16="http://schemas.microsoft.com/office/drawing/2014/main" id="{69C734EE-682E-4DDC-B9E1-9AFF73D47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2306" y="4973066"/>
            <a:ext cx="427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400">
                <a:latin typeface="Times New Roman" panose="02020603050405020304" pitchFamily="18" charset="0"/>
              </a:rPr>
              <a:t>x</a:t>
            </a:r>
            <a:r>
              <a:rPr lang="hu-HU" altLang="hu-HU" sz="2400" baseline="3000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6" name="Freeform 28">
            <a:extLst>
              <a:ext uri="{FF2B5EF4-FFF2-40B4-BE49-F238E27FC236}">
                <a16:creationId xmlns:a16="http://schemas.microsoft.com/office/drawing/2014/main" id="{EF37EC10-0A79-44C5-B60F-B7A4E93FDDE3}"/>
              </a:ext>
            </a:extLst>
          </p:cNvPr>
          <p:cNvSpPr>
            <a:spLocks/>
          </p:cNvSpPr>
          <p:nvPr/>
        </p:nvSpPr>
        <p:spPr bwMode="auto">
          <a:xfrm>
            <a:off x="3323431" y="4684141"/>
            <a:ext cx="155575" cy="288925"/>
          </a:xfrm>
          <a:custGeom>
            <a:avLst/>
            <a:gdLst>
              <a:gd name="T0" fmla="*/ 0 w 98"/>
              <a:gd name="T1" fmla="*/ 0 h 182"/>
              <a:gd name="T2" fmla="*/ 144463 w 98"/>
              <a:gd name="T3" fmla="*/ 144463 h 182"/>
              <a:gd name="T4" fmla="*/ 71438 w 98"/>
              <a:gd name="T5" fmla="*/ 288925 h 18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8" h="182">
                <a:moveTo>
                  <a:pt x="0" y="0"/>
                </a:moveTo>
                <a:cubicBezTo>
                  <a:pt x="42" y="30"/>
                  <a:pt x="84" y="61"/>
                  <a:pt x="91" y="91"/>
                </a:cubicBezTo>
                <a:cubicBezTo>
                  <a:pt x="98" y="121"/>
                  <a:pt x="53" y="167"/>
                  <a:pt x="45" y="18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" name="Text Box 29">
            <a:extLst>
              <a:ext uri="{FF2B5EF4-FFF2-40B4-BE49-F238E27FC236}">
                <a16:creationId xmlns:a16="http://schemas.microsoft.com/office/drawing/2014/main" id="{FA5F0947-6369-4038-98EF-309CD4E64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531" y="4684141"/>
            <a:ext cx="328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>
                <a:latin typeface="Symbol" panose="05050102010706020507" pitchFamily="18" charset="2"/>
              </a:rPr>
              <a:t>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52409C-D482-4C15-A741-2DAA4A3F2B9F}"/>
                  </a:ext>
                </a:extLst>
              </p:cNvPr>
              <p:cNvSpPr txBox="1"/>
              <p:nvPr/>
            </p:nvSpPr>
            <p:spPr>
              <a:xfrm>
                <a:off x="5112616" y="4100502"/>
                <a:ext cx="1811264" cy="6274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u-HU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hu-HU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hu-HU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hu-HU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𝐜𝐨𝐬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hu-HU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hu-HU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𝜶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hu-HU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hu-HU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𝐜𝐨𝐬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hu-HU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hu-HU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hu-HU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u-HU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52409C-D482-4C15-A741-2DAA4A3F2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616" y="4100502"/>
                <a:ext cx="1811264" cy="627416"/>
              </a:xfrm>
              <a:prstGeom prst="rect">
                <a:avLst/>
              </a:prstGeom>
              <a:blipFill>
                <a:blip r:embed="rId5"/>
                <a:stretch>
                  <a:fillRect r="-16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Box 26">
            <a:extLst>
              <a:ext uri="{FF2B5EF4-FFF2-40B4-BE49-F238E27FC236}">
                <a16:creationId xmlns:a16="http://schemas.microsoft.com/office/drawing/2014/main" id="{7D817F16-4775-4896-A0DF-22BA8E74F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0575" y="5593990"/>
            <a:ext cx="88242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400" dirty="0">
                <a:latin typeface="+mn-lt"/>
              </a:rPr>
              <a:t>In orthogonal coordinate systems the two types of coordinates aligne.</a:t>
            </a:r>
          </a:p>
        </p:txBody>
      </p:sp>
    </p:spTree>
    <p:extLst>
      <p:ext uri="{BB962C8B-B14F-4D97-AF65-F5344CB8AC3E}">
        <p14:creationId xmlns:p14="http://schemas.microsoft.com/office/powerpoint/2010/main" val="1291609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02679-A5E8-4B0D-9871-1B7DEA93C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579" y="658539"/>
            <a:ext cx="9905998" cy="1478570"/>
          </a:xfrm>
        </p:spPr>
        <p:txBody>
          <a:bodyPr/>
          <a:lstStyle/>
          <a:p>
            <a:r>
              <a:rPr lang="en-US" dirty="0"/>
              <a:t>The human arm and an intrinsic coordinate system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3E2E2E9B-6F17-4070-8487-503FDD11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F3565-CD2A-4BB0-BB1B-44887B8CD2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674"/>
          <a:stretch/>
        </p:blipFill>
        <p:spPr>
          <a:xfrm>
            <a:off x="921407" y="627849"/>
            <a:ext cx="682606" cy="128581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5D7B59-7EF3-44B1-8F20-1769ECA4A4FE}"/>
              </a:ext>
            </a:extLst>
          </p:cNvPr>
          <p:cNvCxnSpPr>
            <a:cxnSpLocks/>
          </p:cNvCxnSpPr>
          <p:nvPr/>
        </p:nvCxnSpPr>
        <p:spPr>
          <a:xfrm>
            <a:off x="1791478" y="1885110"/>
            <a:ext cx="96800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Szövegdoboz 11">
            <a:extLst>
              <a:ext uri="{FF2B5EF4-FFF2-40B4-BE49-F238E27FC236}">
                <a16:creationId xmlns:a16="http://schemas.microsoft.com/office/drawing/2014/main" id="{BADDAA96-63CD-4129-A60B-BBA72A064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799" y="2137109"/>
            <a:ext cx="507076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hu-HU" sz="2400" b="1" dirty="0"/>
              <a:t>Each joint defines a coordinate axis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hu-HU" sz="2000" dirty="0"/>
              <a:t>Orthogonal to the line that connects the joint and the finger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hu-HU" sz="2400" b="1" dirty="0" err="1"/>
              <a:t>Rotations</a:t>
            </a:r>
            <a:r>
              <a:rPr lang="hu-HU" sz="2400" b="1" dirty="0"/>
              <a:t> </a:t>
            </a:r>
            <a:r>
              <a:rPr lang="hu-HU" sz="2400" b="1" dirty="0" err="1"/>
              <a:t>in</a:t>
            </a:r>
            <a:r>
              <a:rPr lang="hu-HU" sz="2400" b="1" dirty="0"/>
              <a:t>: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hu-HU" sz="2000" dirty="0"/>
              <a:t>Shoulder (</a:t>
            </a:r>
            <a:r>
              <a:rPr lang="hu-HU" sz="2000" b="1" dirty="0">
                <a:latin typeface="+mn-lt"/>
              </a:rPr>
              <a:t>a</a:t>
            </a:r>
            <a:r>
              <a:rPr lang="hu-HU" sz="2000" b="1" baseline="-25000" dirty="0">
                <a:latin typeface="+mn-lt"/>
              </a:rPr>
              <a:t>1</a:t>
            </a:r>
            <a:r>
              <a:rPr lang="hu-HU" sz="2000" dirty="0"/>
              <a:t>)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hu-HU" sz="2000" dirty="0"/>
              <a:t>Elbow (</a:t>
            </a:r>
            <a:r>
              <a:rPr lang="hu-HU" sz="2000" b="1" dirty="0">
                <a:latin typeface="+mn-lt"/>
              </a:rPr>
              <a:t>a</a:t>
            </a:r>
            <a:r>
              <a:rPr lang="hu-HU" sz="2000" b="1" baseline="-25000" dirty="0">
                <a:latin typeface="+mn-lt"/>
              </a:rPr>
              <a:t>2</a:t>
            </a:r>
            <a:r>
              <a:rPr lang="hu-HU" sz="2000" dirty="0"/>
              <a:t>)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hu-HU" sz="2000" dirty="0"/>
              <a:t>Wrist (</a:t>
            </a:r>
            <a:r>
              <a:rPr lang="hu-HU" sz="2000" b="1" dirty="0">
                <a:latin typeface="+mn-lt"/>
              </a:rPr>
              <a:t>a</a:t>
            </a:r>
            <a:r>
              <a:rPr lang="hu-HU" sz="2000" b="1" baseline="-25000" dirty="0">
                <a:latin typeface="+mn-lt"/>
              </a:rPr>
              <a:t>3</a:t>
            </a:r>
            <a:r>
              <a:rPr lang="hu-HU" sz="2000" dirty="0"/>
              <a:t>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hu-HU" sz="2400" b="1" dirty="0" err="1"/>
              <a:t>Moves</a:t>
            </a:r>
            <a:r>
              <a:rPr lang="hu-HU" sz="2400" b="1" dirty="0"/>
              <a:t> </a:t>
            </a:r>
            <a:r>
              <a:rPr lang="hu-HU" sz="2400" b="1" dirty="0" err="1"/>
              <a:t>the</a:t>
            </a:r>
            <a:r>
              <a:rPr lang="hu-HU" sz="2400" b="1" dirty="0"/>
              <a:t> </a:t>
            </a:r>
            <a:r>
              <a:rPr lang="hu-HU" sz="2400" b="1" dirty="0" err="1"/>
              <a:t>finger</a:t>
            </a:r>
            <a:r>
              <a:rPr lang="hu-HU" sz="2400" b="1" dirty="0"/>
              <a:t> </a:t>
            </a:r>
            <a:r>
              <a:rPr lang="hu-HU" sz="2400" b="1" dirty="0" err="1"/>
              <a:t>along</a:t>
            </a:r>
            <a:r>
              <a:rPr lang="hu-HU" sz="2400" b="1" dirty="0"/>
              <a:t> </a:t>
            </a:r>
            <a:r>
              <a:rPr lang="hu-HU" sz="2400" b="1" dirty="0" err="1"/>
              <a:t>the</a:t>
            </a:r>
            <a:r>
              <a:rPr lang="hu-HU" sz="2400" b="1" dirty="0"/>
              <a:t> </a:t>
            </a:r>
            <a:r>
              <a:rPr lang="hu-HU" sz="2400" b="1" dirty="0" err="1"/>
              <a:t>correspondig</a:t>
            </a:r>
            <a:r>
              <a:rPr lang="hu-HU" sz="2400" b="1" dirty="0"/>
              <a:t> </a:t>
            </a:r>
            <a:r>
              <a:rPr lang="hu-HU" sz="2400" b="1" dirty="0" err="1"/>
              <a:t>axis</a:t>
            </a:r>
            <a:endParaRPr lang="hu-HU" sz="2400" b="1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hu-HU" sz="2400" b="1" dirty="0" err="1"/>
              <a:t>Displacement</a:t>
            </a:r>
            <a:r>
              <a:rPr lang="hu-HU" sz="2400" b="1" dirty="0"/>
              <a:t> </a:t>
            </a:r>
            <a:r>
              <a:rPr lang="hu-HU" sz="2400" b="1" dirty="0" err="1"/>
              <a:t>vector</a:t>
            </a:r>
            <a:r>
              <a:rPr lang="hu-HU" sz="2400" b="1" dirty="0"/>
              <a:t> (v) is: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hu-HU" sz="2000" dirty="0"/>
              <a:t>Represented in a 2D orthogonal coordinate-system and in a 3D generalized joint-coordinate-system.</a:t>
            </a: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C15B100F-3C8E-490D-8F86-DC935B572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78" y="2167211"/>
            <a:ext cx="3960813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églalap 19">
            <a:extLst>
              <a:ext uri="{FF2B5EF4-FFF2-40B4-BE49-F238E27FC236}">
                <a16:creationId xmlns:a16="http://schemas.microsoft.com/office/drawing/2014/main" id="{F9FAD5ED-9275-4496-BCAE-37F857D9A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671" y="2672772"/>
            <a:ext cx="30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b="1" dirty="0">
                <a:solidFill>
                  <a:srgbClr val="000099"/>
                </a:solidFill>
                <a:latin typeface="+mn-lt"/>
              </a:rPr>
              <a:t>v</a:t>
            </a:r>
            <a:endParaRPr lang="hu-HU" dirty="0">
              <a:latin typeface="+mn-lt"/>
            </a:endParaRPr>
          </a:p>
        </p:txBody>
      </p:sp>
      <p:sp>
        <p:nvSpPr>
          <p:cNvPr id="36" name="Téglalap 13">
            <a:extLst>
              <a:ext uri="{FF2B5EF4-FFF2-40B4-BE49-F238E27FC236}">
                <a16:creationId xmlns:a16="http://schemas.microsoft.com/office/drawing/2014/main" id="{D270951D-8AFB-4FBB-9C4E-F17F4E2D6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884" y="3345621"/>
            <a:ext cx="376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b="1" dirty="0">
                <a:solidFill>
                  <a:srgbClr val="000099"/>
                </a:solidFill>
                <a:latin typeface="+mn-lt"/>
              </a:rPr>
              <a:t>a</a:t>
            </a:r>
            <a:r>
              <a:rPr lang="hu-HU" b="1" baseline="-25000" dirty="0">
                <a:solidFill>
                  <a:srgbClr val="000099"/>
                </a:solidFill>
                <a:latin typeface="+mn-lt"/>
              </a:rPr>
              <a:t>1</a:t>
            </a:r>
            <a:endParaRPr lang="hu-HU" dirty="0">
              <a:latin typeface="+mn-lt"/>
            </a:endParaRPr>
          </a:p>
        </p:txBody>
      </p:sp>
      <p:sp>
        <p:nvSpPr>
          <p:cNvPr id="37" name="Téglalap 13">
            <a:extLst>
              <a:ext uri="{FF2B5EF4-FFF2-40B4-BE49-F238E27FC236}">
                <a16:creationId xmlns:a16="http://schemas.microsoft.com/office/drawing/2014/main" id="{6387AC89-433C-43A3-A735-62BBFF00B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883" y="3967823"/>
            <a:ext cx="388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b="1" dirty="0">
                <a:solidFill>
                  <a:srgbClr val="000099"/>
                </a:solidFill>
                <a:latin typeface="+mn-lt"/>
              </a:rPr>
              <a:t>a</a:t>
            </a:r>
            <a:r>
              <a:rPr lang="hu-HU" b="1" baseline="-25000" dirty="0">
                <a:solidFill>
                  <a:srgbClr val="000099"/>
                </a:solidFill>
              </a:rPr>
              <a:t>2</a:t>
            </a:r>
            <a:endParaRPr lang="hu-HU" dirty="0">
              <a:latin typeface="+mn-lt"/>
            </a:endParaRPr>
          </a:p>
        </p:txBody>
      </p:sp>
      <p:sp>
        <p:nvSpPr>
          <p:cNvPr id="38" name="Téglalap 13">
            <a:extLst>
              <a:ext uri="{FF2B5EF4-FFF2-40B4-BE49-F238E27FC236}">
                <a16:creationId xmlns:a16="http://schemas.microsoft.com/office/drawing/2014/main" id="{50FC465C-7AEB-4459-BD45-B097FED27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7552" y="4589469"/>
            <a:ext cx="388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b="1" dirty="0">
                <a:solidFill>
                  <a:srgbClr val="000099"/>
                </a:solidFill>
                <a:latin typeface="+mn-lt"/>
              </a:rPr>
              <a:t>a</a:t>
            </a:r>
            <a:r>
              <a:rPr lang="hu-HU" b="1" baseline="-25000" dirty="0">
                <a:solidFill>
                  <a:srgbClr val="000099"/>
                </a:solidFill>
              </a:rPr>
              <a:t>3</a:t>
            </a:r>
            <a:endParaRPr lang="hu-HU" dirty="0">
              <a:latin typeface="+mn-lt"/>
            </a:endParaRPr>
          </a:p>
        </p:txBody>
      </p:sp>
      <p:sp>
        <p:nvSpPr>
          <p:cNvPr id="39" name="Téglalap 13">
            <a:extLst>
              <a:ext uri="{FF2B5EF4-FFF2-40B4-BE49-F238E27FC236}">
                <a16:creationId xmlns:a16="http://schemas.microsoft.com/office/drawing/2014/main" id="{0D9FA0AA-7C61-4DFA-8F1D-0C1759D39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5932" y="2167211"/>
            <a:ext cx="376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b="1" dirty="0">
                <a:solidFill>
                  <a:srgbClr val="000099"/>
                </a:solidFill>
                <a:latin typeface="+mn-lt"/>
              </a:rPr>
              <a:t>a</a:t>
            </a:r>
            <a:r>
              <a:rPr lang="hu-HU" b="1" baseline="-25000" dirty="0">
                <a:solidFill>
                  <a:srgbClr val="000099"/>
                </a:solidFill>
                <a:latin typeface="+mn-lt"/>
              </a:rPr>
              <a:t>1</a:t>
            </a:r>
            <a:endParaRPr lang="hu-HU" dirty="0">
              <a:latin typeface="+mn-lt"/>
            </a:endParaRPr>
          </a:p>
        </p:txBody>
      </p:sp>
      <p:sp>
        <p:nvSpPr>
          <p:cNvPr id="40" name="Téglalap 13">
            <a:extLst>
              <a:ext uri="{FF2B5EF4-FFF2-40B4-BE49-F238E27FC236}">
                <a16:creationId xmlns:a16="http://schemas.microsoft.com/office/drawing/2014/main" id="{A26381DB-F0D1-4F52-A355-09645ACD7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731" y="2474719"/>
            <a:ext cx="388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b="1" dirty="0">
                <a:solidFill>
                  <a:srgbClr val="000099"/>
                </a:solidFill>
                <a:latin typeface="+mn-lt"/>
              </a:rPr>
              <a:t>a</a:t>
            </a:r>
            <a:r>
              <a:rPr lang="hu-HU" b="1" baseline="-25000" dirty="0">
                <a:solidFill>
                  <a:srgbClr val="000099"/>
                </a:solidFill>
              </a:rPr>
              <a:t>2</a:t>
            </a:r>
            <a:endParaRPr lang="hu-HU" dirty="0">
              <a:latin typeface="+mn-lt"/>
            </a:endParaRPr>
          </a:p>
        </p:txBody>
      </p:sp>
      <p:sp>
        <p:nvSpPr>
          <p:cNvPr id="41" name="Téglalap 13">
            <a:extLst>
              <a:ext uri="{FF2B5EF4-FFF2-40B4-BE49-F238E27FC236}">
                <a16:creationId xmlns:a16="http://schemas.microsoft.com/office/drawing/2014/main" id="{3CA113DB-D05D-451A-9D2B-9278D9AD9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664" y="3008818"/>
            <a:ext cx="388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b="1" dirty="0">
                <a:solidFill>
                  <a:srgbClr val="000099"/>
                </a:solidFill>
                <a:latin typeface="+mn-lt"/>
              </a:rPr>
              <a:t>a</a:t>
            </a:r>
            <a:r>
              <a:rPr lang="hu-HU" b="1" baseline="-25000" dirty="0">
                <a:solidFill>
                  <a:srgbClr val="000099"/>
                </a:solidFill>
              </a:rPr>
              <a:t>3</a:t>
            </a:r>
            <a:endParaRPr lang="hu-HU" dirty="0">
              <a:latin typeface="+mn-lt"/>
            </a:endParaRPr>
          </a:p>
        </p:txBody>
      </p:sp>
      <p:sp>
        <p:nvSpPr>
          <p:cNvPr id="44" name="Téglalap 20">
            <a:extLst>
              <a:ext uri="{FF2B5EF4-FFF2-40B4-BE49-F238E27FC236}">
                <a16:creationId xmlns:a16="http://schemas.microsoft.com/office/drawing/2014/main" id="{8244CDC3-1CEC-497B-8D6D-F42E7DDF3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222" y="2371604"/>
            <a:ext cx="300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b="1" dirty="0">
                <a:solidFill>
                  <a:srgbClr val="000099"/>
                </a:solidFill>
                <a:latin typeface="+mn-lt"/>
              </a:rPr>
              <a:t>v</a:t>
            </a:r>
            <a:endParaRPr lang="hu-H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2555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02679-A5E8-4B0D-9871-1B7DEA93C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579" y="658539"/>
            <a:ext cx="9905998" cy="1478570"/>
          </a:xfrm>
        </p:spPr>
        <p:txBody>
          <a:bodyPr/>
          <a:lstStyle/>
          <a:p>
            <a:r>
              <a:rPr lang="en-US" dirty="0"/>
              <a:t>Main points of the semester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89ACE-812B-480C-9D09-6E21963F0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4013" y="2296141"/>
            <a:ext cx="9905999" cy="3541714"/>
          </a:xfrm>
        </p:spPr>
        <p:txBody>
          <a:bodyPr/>
          <a:lstStyle/>
          <a:p>
            <a:r>
              <a:rPr lang="en-US" dirty="0"/>
              <a:t>Redundancy problem</a:t>
            </a:r>
          </a:p>
          <a:p>
            <a:r>
              <a:rPr lang="en-US" dirty="0" err="1"/>
              <a:t>Overcompletness</a:t>
            </a:r>
            <a:endParaRPr lang="en-US" dirty="0"/>
          </a:p>
          <a:p>
            <a:r>
              <a:rPr lang="en-US" dirty="0"/>
              <a:t>Movement patterns - action patterns</a:t>
            </a:r>
          </a:p>
          <a:p>
            <a:r>
              <a:rPr lang="en-US" dirty="0"/>
              <a:t>Sensory systems and Motor systems</a:t>
            </a:r>
          </a:p>
          <a:p>
            <a:r>
              <a:rPr lang="hu-HU" dirty="0"/>
              <a:t>S</a:t>
            </a:r>
            <a:r>
              <a:rPr lang="en-US" dirty="0" err="1"/>
              <a:t>ensory</a:t>
            </a:r>
            <a:r>
              <a:rPr lang="en-US" dirty="0"/>
              <a:t>-motor transformations</a:t>
            </a:r>
          </a:p>
          <a:p>
            <a:r>
              <a:rPr lang="en-US" dirty="0"/>
              <a:t>Extrinsic and intrinsic geometry</a:t>
            </a:r>
          </a:p>
          <a:p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F3565-CD2A-4BB0-BB1B-44887B8CD2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674"/>
          <a:stretch/>
        </p:blipFill>
        <p:spPr>
          <a:xfrm>
            <a:off x="921407" y="627849"/>
            <a:ext cx="682606" cy="128581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2D9A64-A4FE-44B2-90A9-B977696A92E5}"/>
              </a:ext>
            </a:extLst>
          </p:cNvPr>
          <p:cNvCxnSpPr>
            <a:cxnSpLocks/>
          </p:cNvCxnSpPr>
          <p:nvPr/>
        </p:nvCxnSpPr>
        <p:spPr>
          <a:xfrm>
            <a:off x="1791478" y="1744824"/>
            <a:ext cx="60742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93C8A1-4AF9-464A-9F75-5BC1947F8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09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02679-A5E8-4B0D-9871-1B7DEA93C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579" y="658539"/>
            <a:ext cx="9905998" cy="1478570"/>
          </a:xfrm>
        </p:spPr>
        <p:txBody>
          <a:bodyPr/>
          <a:lstStyle/>
          <a:p>
            <a:r>
              <a:rPr lang="hu-HU" dirty="0"/>
              <a:t>Requirements of the course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89ACE-812B-480C-9D09-6E21963F0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4013" y="2296141"/>
            <a:ext cx="6327007" cy="3541714"/>
          </a:xfrm>
        </p:spPr>
        <p:txBody>
          <a:bodyPr/>
          <a:lstStyle/>
          <a:p>
            <a:pPr algn="just"/>
            <a:r>
              <a:rPr lang="hu-HU" sz="2200" dirty="0"/>
              <a:t>80% participation on the lectures (max. 3 absence) </a:t>
            </a:r>
          </a:p>
          <a:p>
            <a:pPr algn="just"/>
            <a:r>
              <a:rPr lang="hu-HU" sz="2200" dirty="0"/>
              <a:t>80% participation on the practices (max. 3 absence) </a:t>
            </a:r>
          </a:p>
          <a:p>
            <a:pPr algn="just"/>
            <a:r>
              <a:rPr lang="hu-HU" sz="2200" dirty="0"/>
              <a:t>Midterm exam (at least 50% performance) </a:t>
            </a:r>
          </a:p>
          <a:p>
            <a:pPr algn="just"/>
            <a:r>
              <a:rPr lang="hu-HU" sz="2200" dirty="0"/>
              <a:t>Retake exams (at least 50% performance) </a:t>
            </a:r>
          </a:p>
          <a:p>
            <a:pPr algn="just"/>
            <a:r>
              <a:rPr lang="hu-HU" sz="2200" dirty="0"/>
              <a:t>Final exam at least 50%</a:t>
            </a:r>
          </a:p>
          <a:p>
            <a:pPr algn="just"/>
            <a:r>
              <a:rPr lang="hu-HU" sz="2200" b="1" u="sng" dirty="0"/>
              <a:t>Cheating is strongly forbidden! </a:t>
            </a:r>
          </a:p>
          <a:p>
            <a:endParaRPr lang="en-US" dirty="0"/>
          </a:p>
          <a:p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F3565-CD2A-4BB0-BB1B-44887B8CD2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674"/>
          <a:stretch/>
        </p:blipFill>
        <p:spPr>
          <a:xfrm>
            <a:off x="921407" y="627849"/>
            <a:ext cx="682606" cy="128581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BC85A7-FADE-49F0-86ED-63927A7786DE}"/>
              </a:ext>
            </a:extLst>
          </p:cNvPr>
          <p:cNvCxnSpPr>
            <a:cxnSpLocks/>
          </p:cNvCxnSpPr>
          <p:nvPr/>
        </p:nvCxnSpPr>
        <p:spPr>
          <a:xfrm>
            <a:off x="1791478" y="1744824"/>
            <a:ext cx="60742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7A710-9F2A-4855-A5A2-E7D172047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622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02679-A5E8-4B0D-9871-1B7DEA93C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579" y="658539"/>
            <a:ext cx="9905998" cy="1478570"/>
          </a:xfrm>
        </p:spPr>
        <p:txBody>
          <a:bodyPr/>
          <a:lstStyle/>
          <a:p>
            <a:r>
              <a:rPr lang="hu-HU" dirty="0"/>
              <a:t>Owerview of 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89ACE-812B-480C-9D09-6E21963F0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4013" y="2034882"/>
            <a:ext cx="7913211" cy="4403239"/>
          </a:xfrm>
        </p:spPr>
        <p:txBody>
          <a:bodyPr>
            <a:normAutofit/>
          </a:bodyPr>
          <a:lstStyle/>
          <a:p>
            <a:pPr algn="just"/>
            <a:r>
              <a:rPr lang="hu-HU" dirty="0"/>
              <a:t>D</a:t>
            </a:r>
            <a:r>
              <a:rPr lang="en-US" dirty="0" err="1"/>
              <a:t>efinition</a:t>
            </a:r>
            <a:r>
              <a:rPr lang="en-US" dirty="0"/>
              <a:t> of motor task to execution</a:t>
            </a:r>
            <a:r>
              <a:rPr lang="hu-HU" dirty="0"/>
              <a:t> </a:t>
            </a:r>
          </a:p>
          <a:p>
            <a:pPr algn="just"/>
            <a:r>
              <a:rPr lang="en-US" dirty="0"/>
              <a:t>The relation between modeling and experimental methods</a:t>
            </a:r>
            <a:endParaRPr lang="hu-HU" dirty="0"/>
          </a:p>
          <a:p>
            <a:pPr algn="just"/>
            <a:r>
              <a:rPr lang="hu-HU" dirty="0"/>
              <a:t>Elementary definitions</a:t>
            </a:r>
          </a:p>
          <a:p>
            <a:pPr lvl="1" algn="just"/>
            <a:r>
              <a:rPr lang="hu-HU" altLang="hu-HU" dirty="0"/>
              <a:t>Kinematics</a:t>
            </a:r>
          </a:p>
          <a:p>
            <a:pPr lvl="1" algn="just"/>
            <a:r>
              <a:rPr lang="hu-HU" altLang="hu-HU" dirty="0"/>
              <a:t>EMG (electromyography)</a:t>
            </a:r>
            <a:endParaRPr lang="hu-HU" dirty="0"/>
          </a:p>
          <a:p>
            <a:pPr algn="just"/>
            <a:r>
              <a:rPr lang="en-US" dirty="0"/>
              <a:t>Types of data acquisition of 3D joint coordinates</a:t>
            </a:r>
            <a:endParaRPr lang="hu-HU" dirty="0"/>
          </a:p>
          <a:p>
            <a:pPr lvl="1" algn="just"/>
            <a:r>
              <a:rPr lang="en-US" dirty="0"/>
              <a:t>Optical (Vicon)</a:t>
            </a:r>
          </a:p>
          <a:p>
            <a:pPr lvl="1" algn="just"/>
            <a:r>
              <a:rPr lang="en-US" dirty="0"/>
              <a:t>Ultrasound (</a:t>
            </a:r>
            <a:r>
              <a:rPr lang="en-US" dirty="0" err="1"/>
              <a:t>Zebris</a:t>
            </a:r>
            <a:r>
              <a:rPr lang="en-US" dirty="0"/>
              <a:t>)</a:t>
            </a:r>
            <a:endParaRPr lang="hu-HU" dirty="0"/>
          </a:p>
          <a:p>
            <a:pPr lvl="1" algn="just"/>
            <a:r>
              <a:rPr lang="en-US" dirty="0"/>
              <a:t>Case study of arm movements to show EMG’s</a:t>
            </a:r>
          </a:p>
          <a:p>
            <a:pPr lvl="1" algn="just"/>
            <a:endParaRPr lang="en-US" dirty="0"/>
          </a:p>
          <a:p>
            <a:endParaRPr lang="en-US" dirty="0"/>
          </a:p>
          <a:p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F3565-CD2A-4BB0-BB1B-44887B8CD2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674"/>
          <a:stretch/>
        </p:blipFill>
        <p:spPr>
          <a:xfrm>
            <a:off x="921407" y="627849"/>
            <a:ext cx="682606" cy="128581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5D7B59-7EF3-44B1-8F20-1769ECA4A4FE}"/>
              </a:ext>
            </a:extLst>
          </p:cNvPr>
          <p:cNvCxnSpPr>
            <a:cxnSpLocks/>
          </p:cNvCxnSpPr>
          <p:nvPr/>
        </p:nvCxnSpPr>
        <p:spPr>
          <a:xfrm>
            <a:off x="1791478" y="1744824"/>
            <a:ext cx="56076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240E4-3FE5-440D-A19D-DF73A5AA4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47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02679-A5E8-4B0D-9871-1B7DEA93C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579" y="658539"/>
            <a:ext cx="9905998" cy="1478570"/>
          </a:xfrm>
        </p:spPr>
        <p:txBody>
          <a:bodyPr/>
          <a:lstStyle/>
          <a:p>
            <a:r>
              <a:rPr lang="hu-HU" dirty="0"/>
              <a:t>General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F3565-CD2A-4BB0-BB1B-44887B8CD2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674"/>
          <a:stretch/>
        </p:blipFill>
        <p:spPr>
          <a:xfrm>
            <a:off x="921407" y="627849"/>
            <a:ext cx="682606" cy="128581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5D7B59-7EF3-44B1-8F20-1769ECA4A4FE}"/>
              </a:ext>
            </a:extLst>
          </p:cNvPr>
          <p:cNvCxnSpPr>
            <a:cxnSpLocks/>
          </p:cNvCxnSpPr>
          <p:nvPr/>
        </p:nvCxnSpPr>
        <p:spPr>
          <a:xfrm>
            <a:off x="1791478" y="1744824"/>
            <a:ext cx="32750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BEE2561-6A2B-4700-A2B1-5DA869A7F0DD}"/>
              </a:ext>
            </a:extLst>
          </p:cNvPr>
          <p:cNvSpPr/>
          <p:nvPr/>
        </p:nvSpPr>
        <p:spPr>
          <a:xfrm>
            <a:off x="1791478" y="2234349"/>
            <a:ext cx="1539551" cy="989045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000099"/>
                </a:solidFill>
                <a:latin typeface="+mn-lt"/>
              </a:rPr>
              <a:t>Motor Task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6DC24953-3622-437F-9822-547805491B69}"/>
              </a:ext>
            </a:extLst>
          </p:cNvPr>
          <p:cNvSpPr/>
          <p:nvPr/>
        </p:nvSpPr>
        <p:spPr>
          <a:xfrm>
            <a:off x="3806890" y="2460616"/>
            <a:ext cx="1539551" cy="536510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000099"/>
                </a:solidFill>
                <a:latin typeface="+mn-lt"/>
              </a:rPr>
              <a:t>sensing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62DE0E0E-2564-4006-A2E6-6884331E476E}"/>
              </a:ext>
            </a:extLst>
          </p:cNvPr>
          <p:cNvSpPr/>
          <p:nvPr/>
        </p:nvSpPr>
        <p:spPr>
          <a:xfrm>
            <a:off x="5822302" y="1989586"/>
            <a:ext cx="2338873" cy="1478570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hu-HU" sz="2400" dirty="0">
                <a:solidFill>
                  <a:srgbClr val="000099"/>
                </a:solidFill>
                <a:latin typeface="+mn-lt"/>
              </a:rPr>
              <a:t>Movement planning</a:t>
            </a:r>
          </a:p>
          <a:p>
            <a:pPr algn="ctr" eaLnBrk="1" hangingPunct="1">
              <a:defRPr/>
            </a:pPr>
            <a:r>
              <a:rPr lang="hu-HU" dirty="0">
                <a:solidFill>
                  <a:srgbClr val="000099"/>
                </a:solidFill>
                <a:latin typeface="+mn-lt"/>
              </a:rPr>
              <a:t>(premotor cortex)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D1D51C51-464A-41A2-B790-37D121784741}"/>
              </a:ext>
            </a:extLst>
          </p:cNvPr>
          <p:cNvSpPr/>
          <p:nvPr/>
        </p:nvSpPr>
        <p:spPr>
          <a:xfrm>
            <a:off x="8637036" y="1983087"/>
            <a:ext cx="2338873" cy="1478570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rgbClr val="000099"/>
                </a:solidFill>
              </a:rPr>
              <a:t>Movement command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000099"/>
                </a:solidFill>
              </a:rPr>
              <a:t>(motor cortex)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D7334708-3602-4299-BDC1-33395163B03E}"/>
              </a:ext>
            </a:extLst>
          </p:cNvPr>
          <p:cNvSpPr/>
          <p:nvPr/>
        </p:nvSpPr>
        <p:spPr>
          <a:xfrm>
            <a:off x="8637035" y="3981607"/>
            <a:ext cx="2338873" cy="1478570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3200" dirty="0">
                <a:solidFill>
                  <a:srgbClr val="000099"/>
                </a:solidFill>
              </a:rPr>
              <a:t>Execution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dirty="0">
                <a:solidFill>
                  <a:srgbClr val="000099"/>
                </a:solidFill>
              </a:rPr>
              <a:t>(spinal motoneurons, muscles)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1C5E9C7-C409-43EE-A8F5-95C29E530669}"/>
              </a:ext>
            </a:extLst>
          </p:cNvPr>
          <p:cNvCxnSpPr>
            <a:cxnSpLocks/>
          </p:cNvCxnSpPr>
          <p:nvPr/>
        </p:nvCxnSpPr>
        <p:spPr>
          <a:xfrm>
            <a:off x="3384550" y="2722372"/>
            <a:ext cx="368300" cy="0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C9B0F3A-3F80-474B-854A-A307CBEEBED3}"/>
              </a:ext>
            </a:extLst>
          </p:cNvPr>
          <p:cNvCxnSpPr>
            <a:cxnSpLocks/>
          </p:cNvCxnSpPr>
          <p:nvPr/>
        </p:nvCxnSpPr>
        <p:spPr>
          <a:xfrm>
            <a:off x="5406377" y="2728871"/>
            <a:ext cx="368300" cy="0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75F83DD-CCD7-410F-8249-2074FE88DF17}"/>
              </a:ext>
            </a:extLst>
          </p:cNvPr>
          <p:cNvCxnSpPr>
            <a:cxnSpLocks/>
          </p:cNvCxnSpPr>
          <p:nvPr/>
        </p:nvCxnSpPr>
        <p:spPr>
          <a:xfrm>
            <a:off x="8225872" y="2739793"/>
            <a:ext cx="368300" cy="0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373BAF3-2101-43C1-A67A-1A5CC6AC4AD3}"/>
              </a:ext>
            </a:extLst>
          </p:cNvPr>
          <p:cNvCxnSpPr>
            <a:cxnSpLocks/>
          </p:cNvCxnSpPr>
          <p:nvPr/>
        </p:nvCxnSpPr>
        <p:spPr>
          <a:xfrm>
            <a:off x="9800203" y="3566160"/>
            <a:ext cx="0" cy="342900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CAF0980A-9412-48C3-A0BA-F19EC071F4E8}"/>
              </a:ext>
            </a:extLst>
          </p:cNvPr>
          <p:cNvCxnSpPr>
            <a:cxnSpLocks/>
          </p:cNvCxnSpPr>
          <p:nvPr/>
        </p:nvCxnSpPr>
        <p:spPr>
          <a:xfrm rot="10800000">
            <a:off x="4576666" y="3075872"/>
            <a:ext cx="3942497" cy="1645020"/>
          </a:xfrm>
          <a:prstGeom prst="bentConnector3">
            <a:avLst>
              <a:gd name="adj1" fmla="val 99866"/>
            </a:avLst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6CAE21B8-59AF-46A2-9FF5-8A06EA0996CB}"/>
              </a:ext>
            </a:extLst>
          </p:cNvPr>
          <p:cNvSpPr/>
          <p:nvPr/>
        </p:nvSpPr>
        <p:spPr>
          <a:xfrm>
            <a:off x="1710578" y="5645828"/>
            <a:ext cx="9265329" cy="9143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973E4CD-CB64-4B99-8BD6-54C1DC54D8A5}"/>
              </a:ext>
            </a:extLst>
          </p:cNvPr>
          <p:cNvSpPr txBox="1"/>
          <p:nvPr/>
        </p:nvSpPr>
        <p:spPr>
          <a:xfrm>
            <a:off x="2599001" y="5753558"/>
            <a:ext cx="72012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altLang="hu-HU" sz="3200" dirty="0">
                <a:solidFill>
                  <a:schemeClr val="tx2"/>
                </a:solidFill>
              </a:rPr>
              <a:t>Cooperation of </a:t>
            </a:r>
            <a:r>
              <a:rPr lang="en-US" altLang="hu-HU" sz="3200" dirty="0">
                <a:solidFill>
                  <a:schemeClr val="tx2"/>
                </a:solidFill>
              </a:rPr>
              <a:t>sensory</a:t>
            </a:r>
            <a:r>
              <a:rPr lang="hu-HU" altLang="hu-HU" sz="3200" dirty="0">
                <a:solidFill>
                  <a:schemeClr val="tx2"/>
                </a:solidFill>
              </a:rPr>
              <a:t> and motor systems!</a:t>
            </a:r>
          </a:p>
          <a:p>
            <a:endParaRPr lang="hu-HU" dirty="0"/>
          </a:p>
        </p:txBody>
      </p:sp>
      <p:sp>
        <p:nvSpPr>
          <p:cNvPr id="86" name="Slide Number Placeholder 85">
            <a:extLst>
              <a:ext uri="{FF2B5EF4-FFF2-40B4-BE49-F238E27FC236}">
                <a16:creationId xmlns:a16="http://schemas.microsoft.com/office/drawing/2014/main" id="{51CEC68D-6772-49CB-8D90-2B7309AB0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432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02679-A5E8-4B0D-9871-1B7DEA93C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579" y="658539"/>
            <a:ext cx="9905998" cy="1478570"/>
          </a:xfrm>
        </p:spPr>
        <p:txBody>
          <a:bodyPr/>
          <a:lstStyle/>
          <a:p>
            <a:r>
              <a:rPr lang="hu-HU" dirty="0"/>
              <a:t>Examples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F3565-CD2A-4BB0-BB1B-44887B8CD2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674"/>
          <a:stretch/>
        </p:blipFill>
        <p:spPr>
          <a:xfrm>
            <a:off x="921407" y="627849"/>
            <a:ext cx="682606" cy="128581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5D7B59-7EF3-44B1-8F20-1769ECA4A4FE}"/>
              </a:ext>
            </a:extLst>
          </p:cNvPr>
          <p:cNvCxnSpPr>
            <a:cxnSpLocks/>
          </p:cNvCxnSpPr>
          <p:nvPr/>
        </p:nvCxnSpPr>
        <p:spPr>
          <a:xfrm>
            <a:off x="1791478" y="1744824"/>
            <a:ext cx="19687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4C117D19-C7E0-4D88-B4EC-21E7F8886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10055323" cy="3949974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hu-HU" altLang="hu-HU" sz="2600" dirty="0"/>
              <a:t>Movements of the upper extremity (human arm)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hu-HU" altLang="hu-HU" sz="2200" dirty="0"/>
              <a:t>Pointing movements (reaching)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altLang="hu-HU" sz="2200" dirty="0"/>
              <a:t>Tracking  </a:t>
            </a:r>
            <a:r>
              <a:rPr lang="hu-HU" altLang="hu-HU" sz="2200" dirty="0"/>
              <a:t>movements (moving the index finger along a trajectory)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hu-HU" altLang="hu-HU" sz="2200" dirty="0"/>
              <a:t>Grasping (grasping a given object)</a:t>
            </a:r>
          </a:p>
          <a:p>
            <a:pPr algn="just" eaLnBrk="1" hangingPunct="1">
              <a:lnSpc>
                <a:spcPct val="80000"/>
              </a:lnSpc>
            </a:pPr>
            <a:endParaRPr lang="hu-HU" altLang="hu-HU" sz="2600" dirty="0">
              <a:solidFill>
                <a:srgbClr val="000099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hu-HU" altLang="hu-HU" sz="2600" dirty="0"/>
              <a:t>Movements of the lower extremity (human leg)</a:t>
            </a:r>
          </a:p>
          <a:p>
            <a:pPr lvl="1" algn="just">
              <a:lnSpc>
                <a:spcPct val="80000"/>
              </a:lnSpc>
            </a:pPr>
            <a:r>
              <a:rPr lang="hu-HU" altLang="hu-HU" sz="2200" dirty="0"/>
              <a:t>Walking</a:t>
            </a:r>
          </a:p>
          <a:p>
            <a:pPr lvl="1" algn="just">
              <a:lnSpc>
                <a:spcPct val="80000"/>
              </a:lnSpc>
            </a:pPr>
            <a:r>
              <a:rPr lang="hu-HU" altLang="hu-HU" sz="2200" dirty="0"/>
              <a:t>Cycling</a:t>
            </a:r>
          </a:p>
          <a:p>
            <a:pPr marL="457200" lvl="1" indent="0" algn="just">
              <a:lnSpc>
                <a:spcPct val="80000"/>
              </a:lnSpc>
              <a:buNone/>
            </a:pPr>
            <a:endParaRPr lang="hu-HU" altLang="hu-HU" sz="2200" dirty="0"/>
          </a:p>
          <a:p>
            <a:pPr algn="just">
              <a:lnSpc>
                <a:spcPct val="80000"/>
              </a:lnSpc>
            </a:pPr>
            <a:r>
              <a:rPr lang="hu-HU" altLang="hu-HU" sz="2600" dirty="0"/>
              <a:t>Others</a:t>
            </a:r>
            <a:r>
              <a:rPr lang="hu-HU" altLang="hu-HU" sz="2200" dirty="0"/>
              <a:t>Eye movements („ one joint system”)</a:t>
            </a:r>
          </a:p>
          <a:p>
            <a:pPr lvl="1" algn="just">
              <a:lnSpc>
                <a:spcPct val="80000"/>
              </a:lnSpc>
            </a:pPr>
            <a:r>
              <a:rPr lang="hu-HU" altLang="hu-HU" sz="2200" dirty="0"/>
              <a:t>Head-Neck movements</a:t>
            </a:r>
          </a:p>
          <a:p>
            <a:endParaRPr lang="hu-H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09999-26BD-437C-8220-C4CD00630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66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02679-A5E8-4B0D-9871-1B7DEA93C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385" y="856745"/>
            <a:ext cx="9905998" cy="1008397"/>
          </a:xfrm>
        </p:spPr>
        <p:txBody>
          <a:bodyPr/>
          <a:lstStyle/>
          <a:p>
            <a:r>
              <a:rPr lang="hu-HU" dirty="0"/>
              <a:t>Realtion </a:t>
            </a:r>
            <a:r>
              <a:rPr lang="en-US" dirty="0"/>
              <a:t>between modeling and experiment</a:t>
            </a:r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F3565-CD2A-4BB0-BB1B-44887B8CD2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674"/>
          <a:stretch/>
        </p:blipFill>
        <p:spPr>
          <a:xfrm>
            <a:off x="921407" y="627849"/>
            <a:ext cx="682606" cy="128581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5D7B59-7EF3-44B1-8F20-1769ECA4A4FE}"/>
              </a:ext>
            </a:extLst>
          </p:cNvPr>
          <p:cNvCxnSpPr>
            <a:cxnSpLocks/>
          </p:cNvCxnSpPr>
          <p:nvPr/>
        </p:nvCxnSpPr>
        <p:spPr>
          <a:xfrm>
            <a:off x="1791478" y="1744824"/>
            <a:ext cx="94052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B6A2D3A-D0B5-4EA1-843E-D33CE248E772}"/>
              </a:ext>
            </a:extLst>
          </p:cNvPr>
          <p:cNvSpPr/>
          <p:nvPr/>
        </p:nvSpPr>
        <p:spPr>
          <a:xfrm>
            <a:off x="2511490" y="2128455"/>
            <a:ext cx="3237724" cy="699303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>
                <a:solidFill>
                  <a:srgbClr val="000099"/>
                </a:solidFill>
                <a:latin typeface="+mn-lt"/>
              </a:rPr>
              <a:t>Mathematical model</a:t>
            </a:r>
            <a:endParaRPr lang="hu-HU" sz="24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C80D595-0C1C-4F51-9BEC-C925A2675F19}"/>
              </a:ext>
            </a:extLst>
          </p:cNvPr>
          <p:cNvSpPr/>
          <p:nvPr/>
        </p:nvSpPr>
        <p:spPr>
          <a:xfrm>
            <a:off x="3141306" y="3209109"/>
            <a:ext cx="1978091" cy="975049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000099"/>
                </a:solidFill>
              </a:rPr>
              <a:t>Computer simulation </a:t>
            </a:r>
            <a:r>
              <a:rPr lang="hu-HU" sz="1100" dirty="0">
                <a:solidFill>
                  <a:srgbClr val="000099"/>
                </a:solidFill>
              </a:rPr>
              <a:t>(MATLAB, Python)</a:t>
            </a:r>
            <a:endParaRPr lang="hu-HU" sz="11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1B310B3-1CA7-453E-9B18-B5CAEB4DCBDC}"/>
              </a:ext>
            </a:extLst>
          </p:cNvPr>
          <p:cNvSpPr/>
          <p:nvPr/>
        </p:nvSpPr>
        <p:spPr>
          <a:xfrm>
            <a:off x="6685384" y="2128455"/>
            <a:ext cx="3337248" cy="699303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000099"/>
                </a:solidFill>
                <a:latin typeface="+mn-lt"/>
              </a:rPr>
              <a:t>Experimental protocol</a:t>
            </a:r>
          </a:p>
          <a:p>
            <a:pPr algn="ctr"/>
            <a:r>
              <a:rPr lang="en-US" sz="1100" dirty="0">
                <a:solidFill>
                  <a:srgbClr val="000099"/>
                </a:solidFill>
                <a:latin typeface="+mn-lt"/>
              </a:rPr>
              <a:t>Planning of the experiment (what? who? how? with?)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F343F0E-A7C2-475A-9E46-242075081CFF}"/>
              </a:ext>
            </a:extLst>
          </p:cNvPr>
          <p:cNvSpPr/>
          <p:nvPr/>
        </p:nvSpPr>
        <p:spPr>
          <a:xfrm>
            <a:off x="7209453" y="3209109"/>
            <a:ext cx="2289110" cy="975049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defRPr/>
            </a:pPr>
            <a:endParaRPr lang="hu-HU" sz="2400" dirty="0">
              <a:solidFill>
                <a:srgbClr val="000099"/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hu-HU" sz="2400" dirty="0">
                <a:solidFill>
                  <a:srgbClr val="000099"/>
                </a:solidFill>
                <a:latin typeface="+mn-lt"/>
              </a:rPr>
              <a:t>Measured data</a:t>
            </a:r>
          </a:p>
          <a:p>
            <a:pPr algn="ctr" eaLnBrk="1" hangingPunct="1">
              <a:defRPr/>
            </a:pPr>
            <a:r>
              <a:rPr lang="en-US" sz="1100" dirty="0">
                <a:solidFill>
                  <a:srgbClr val="000099"/>
                </a:solidFill>
                <a:latin typeface="+mn-lt"/>
              </a:rPr>
              <a:t>Importance of specification  (space, time, sampling rate)</a:t>
            </a:r>
          </a:p>
          <a:p>
            <a:pPr eaLnBrk="1" hangingPunct="1">
              <a:defRPr/>
            </a:pPr>
            <a:endParaRPr lang="hu-HU" sz="24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1191177-7000-4C4C-89B9-DAE63C8E3158}"/>
              </a:ext>
            </a:extLst>
          </p:cNvPr>
          <p:cNvSpPr/>
          <p:nvPr/>
        </p:nvSpPr>
        <p:spPr>
          <a:xfrm>
            <a:off x="2511490" y="5605390"/>
            <a:ext cx="1436913" cy="699303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hu-HU" sz="2000" dirty="0">
                <a:solidFill>
                  <a:srgbClr val="000099"/>
                </a:solidFill>
                <a:latin typeface="+mn-lt"/>
              </a:rPr>
              <a:t>Model adjustment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1966024-2D54-4EFF-A6B5-E2EB677B9077}"/>
              </a:ext>
            </a:extLst>
          </p:cNvPr>
          <p:cNvSpPr/>
          <p:nvPr/>
        </p:nvSpPr>
        <p:spPr>
          <a:xfrm>
            <a:off x="7254551" y="4565509"/>
            <a:ext cx="2198914" cy="536510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defRPr/>
            </a:pPr>
            <a:r>
              <a:rPr lang="hu-HU" sz="2000" dirty="0">
                <a:solidFill>
                  <a:srgbClr val="000099"/>
                </a:solidFill>
                <a:latin typeface="+mn-lt"/>
              </a:rPr>
              <a:t>Movement analisys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3759862-2CFE-49B0-AC89-F8F9476C70EC}"/>
              </a:ext>
            </a:extLst>
          </p:cNvPr>
          <p:cNvCxnSpPr>
            <a:stCxn id="11" idx="2"/>
            <a:endCxn id="13" idx="0"/>
          </p:cNvCxnSpPr>
          <p:nvPr/>
        </p:nvCxnSpPr>
        <p:spPr>
          <a:xfrm>
            <a:off x="8354008" y="2827758"/>
            <a:ext cx="0" cy="381351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757A23-5DBB-481A-8418-0D008E78A859}"/>
              </a:ext>
            </a:extLst>
          </p:cNvPr>
          <p:cNvCxnSpPr/>
          <p:nvPr/>
        </p:nvCxnSpPr>
        <p:spPr>
          <a:xfrm>
            <a:off x="8354008" y="4184158"/>
            <a:ext cx="0" cy="381351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461BF0-78F7-4943-B8F9-1D967E36A377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4130351" y="2836391"/>
            <a:ext cx="1" cy="37271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A3B7F4A-091A-4AC3-96B2-FCF3DC67E699}"/>
              </a:ext>
            </a:extLst>
          </p:cNvPr>
          <p:cNvSpPr/>
          <p:nvPr/>
        </p:nvSpPr>
        <p:spPr>
          <a:xfrm>
            <a:off x="5282683" y="5672921"/>
            <a:ext cx="2214539" cy="564242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rgbClr val="000099"/>
                </a:solidFill>
                <a:latin typeface="+mn-lt"/>
              </a:rPr>
              <a:t>Comparision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D355907-3AB7-407A-8C58-A48E76784724}"/>
              </a:ext>
            </a:extLst>
          </p:cNvPr>
          <p:cNvCxnSpPr>
            <a:cxnSpLocks/>
          </p:cNvCxnSpPr>
          <p:nvPr/>
        </p:nvCxnSpPr>
        <p:spPr>
          <a:xfrm>
            <a:off x="4130350" y="4192791"/>
            <a:ext cx="1152333" cy="138016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A94BACE-A222-4667-9CB1-CA3634E21D4B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7587342" y="5102019"/>
            <a:ext cx="766666" cy="57090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D563D9D-87B8-4378-8B18-650E98D84CAD}"/>
              </a:ext>
            </a:extLst>
          </p:cNvPr>
          <p:cNvCxnSpPr>
            <a:cxnSpLocks/>
          </p:cNvCxnSpPr>
          <p:nvPr/>
        </p:nvCxnSpPr>
        <p:spPr>
          <a:xfrm flipH="1">
            <a:off x="4023049" y="5955041"/>
            <a:ext cx="1169515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80D4253-29A0-4318-AD08-6AE11B998725}"/>
              </a:ext>
            </a:extLst>
          </p:cNvPr>
          <p:cNvCxnSpPr>
            <a:cxnSpLocks/>
          </p:cNvCxnSpPr>
          <p:nvPr/>
        </p:nvCxnSpPr>
        <p:spPr>
          <a:xfrm flipV="1">
            <a:off x="2701991" y="2933371"/>
            <a:ext cx="0" cy="251884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0B42BBC1-8E0B-4E5E-AE2F-D9500696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771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4C117D19-C7E0-4D88-B4EC-21E7F8886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5306" y="2029521"/>
            <a:ext cx="10055323" cy="3949974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hu-HU" altLang="hu-HU" sz="2600" dirty="0"/>
              <a:t>From physical point of view :</a:t>
            </a:r>
          </a:p>
          <a:p>
            <a:pPr lvl="1" algn="just">
              <a:lnSpc>
                <a:spcPct val="80000"/>
              </a:lnSpc>
            </a:pPr>
            <a:r>
              <a:rPr lang="hu-HU" altLang="hu-HU" sz="2200" dirty="0"/>
              <a:t>Dynamics 				</a:t>
            </a:r>
          </a:p>
          <a:p>
            <a:pPr lvl="1" algn="just">
              <a:lnSpc>
                <a:spcPct val="80000"/>
              </a:lnSpc>
            </a:pPr>
            <a:r>
              <a:rPr lang="hu-HU" altLang="hu-HU" sz="2200" dirty="0"/>
              <a:t>Kinematics </a:t>
            </a:r>
          </a:p>
          <a:p>
            <a:pPr algn="just" eaLnBrk="1" hangingPunct="1">
              <a:lnSpc>
                <a:spcPct val="80000"/>
              </a:lnSpc>
            </a:pPr>
            <a:r>
              <a:rPr lang="hu-HU" altLang="hu-HU" sz="2600" dirty="0"/>
              <a:t>From biological-biomechanical:</a:t>
            </a:r>
          </a:p>
          <a:p>
            <a:pPr lvl="1" algn="just">
              <a:lnSpc>
                <a:spcPct val="80000"/>
              </a:lnSpc>
            </a:pPr>
            <a:r>
              <a:rPr lang="hu-HU" altLang="hu-HU" sz="2200" dirty="0"/>
              <a:t>Firing frequency of neurons in the central nervous system (CNS)</a:t>
            </a:r>
          </a:p>
          <a:p>
            <a:pPr lvl="1" algn="just">
              <a:lnSpc>
                <a:spcPct val="80000"/>
              </a:lnSpc>
            </a:pPr>
            <a:r>
              <a:rPr lang="hu-HU" altLang="hu-HU" sz="2200" dirty="0"/>
              <a:t>Communication of neurons</a:t>
            </a:r>
          </a:p>
          <a:p>
            <a:pPr lvl="1" algn="just">
              <a:lnSpc>
                <a:spcPct val="80000"/>
              </a:lnSpc>
            </a:pPr>
            <a:r>
              <a:rPr lang="hu-HU" altLang="hu-HU" sz="2200" dirty="0"/>
              <a:t>Muscle activity patterns, Electromyogram (EMG)</a:t>
            </a:r>
          </a:p>
          <a:p>
            <a:pPr lvl="1" algn="just">
              <a:lnSpc>
                <a:spcPct val="80000"/>
              </a:lnSpc>
            </a:pPr>
            <a:r>
              <a:rPr lang="hu-HU" altLang="hu-HU" sz="2200" dirty="0"/>
              <a:t>Joint rotations  (Torques)</a:t>
            </a:r>
          </a:p>
          <a:p>
            <a:pPr algn="just" eaLnBrk="1" hangingPunct="1">
              <a:lnSpc>
                <a:spcPct val="80000"/>
              </a:lnSpc>
            </a:pPr>
            <a:r>
              <a:rPr lang="hu-HU" altLang="hu-HU" sz="2600" b="1" dirty="0"/>
              <a:t>AIM:</a:t>
            </a:r>
            <a:r>
              <a:rPr lang="hu-HU" altLang="hu-HU" sz="2600" dirty="0"/>
              <a:t> to investigate the relation between kinematical movement patterns and neurobiological processes</a:t>
            </a:r>
          </a:p>
          <a:p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F3565-CD2A-4BB0-BB1B-44887B8CD2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674"/>
          <a:stretch/>
        </p:blipFill>
        <p:spPr>
          <a:xfrm>
            <a:off x="921407" y="627849"/>
            <a:ext cx="682606" cy="128581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5D7B59-7EF3-44B1-8F20-1769ECA4A4FE}"/>
              </a:ext>
            </a:extLst>
          </p:cNvPr>
          <p:cNvCxnSpPr>
            <a:cxnSpLocks/>
          </p:cNvCxnSpPr>
          <p:nvPr/>
        </p:nvCxnSpPr>
        <p:spPr>
          <a:xfrm flipV="1">
            <a:off x="1660832" y="1708842"/>
            <a:ext cx="641947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943037F-AAD8-4A45-98B8-8ACA8C8C68E1}"/>
              </a:ext>
            </a:extLst>
          </p:cNvPr>
          <p:cNvSpPr txBox="1"/>
          <p:nvPr/>
        </p:nvSpPr>
        <p:spPr>
          <a:xfrm>
            <a:off x="1604013" y="596384"/>
            <a:ext cx="7100596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hu-HU" sz="2800" dirty="0"/>
              <a:t>„Which parameters </a:t>
            </a:r>
            <a:r>
              <a:rPr lang="en-US" sz="2800" dirty="0"/>
              <a:t>are controlled </a:t>
            </a:r>
          </a:p>
          <a:p>
            <a:pPr marL="342900" indent="-342900" algn="just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/>
              <a:t>and what </a:t>
            </a:r>
            <a:r>
              <a:rPr lang="hu-HU" sz="2800" dirty="0"/>
              <a:t>can be measured experimentally?”</a:t>
            </a:r>
          </a:p>
          <a:p>
            <a:endParaRPr lang="hu-HU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02B8BBD-35C1-41DB-BD72-F1388D6DCF5E}"/>
              </a:ext>
            </a:extLst>
          </p:cNvPr>
          <p:cNvSpPr/>
          <p:nvPr/>
        </p:nvSpPr>
        <p:spPr>
          <a:xfrm>
            <a:off x="3507460" y="5886189"/>
            <a:ext cx="5197149" cy="564242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800" b="1" dirty="0">
                <a:solidFill>
                  <a:srgbClr val="000099"/>
                </a:solidFill>
              </a:rPr>
              <a:t>Neuromorph movement control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7734E88E-EC9F-4AA3-9552-55FC453F7257}"/>
              </a:ext>
            </a:extLst>
          </p:cNvPr>
          <p:cNvCxnSpPr/>
          <p:nvPr/>
        </p:nvCxnSpPr>
        <p:spPr>
          <a:xfrm>
            <a:off x="1660832" y="5365102"/>
            <a:ext cx="1604866" cy="803208"/>
          </a:xfrm>
          <a:prstGeom prst="bentConnector3">
            <a:avLst>
              <a:gd name="adj1" fmla="val 0"/>
            </a:avLst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3EFAE22-5C62-4FBF-B084-095759290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0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10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11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12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13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14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15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16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17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18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19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2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20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21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22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23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24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25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26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27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3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4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5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6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7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8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9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45A5B498AF176B479A2B327974FA2908" ma:contentTypeVersion="2" ma:contentTypeDescription="Új dokumentum létrehozása." ma:contentTypeScope="" ma:versionID="82088a618fc19a6342102ef5126c211b">
  <xsd:schema xmlns:xsd="http://www.w3.org/2001/XMLSchema" xmlns:xs="http://www.w3.org/2001/XMLSchema" xmlns:p="http://schemas.microsoft.com/office/2006/metadata/properties" xmlns:ns2="455389f7-3bc3-40e6-a755-c986187477fb" targetNamespace="http://schemas.microsoft.com/office/2006/metadata/properties" ma:root="true" ma:fieldsID="e87e8f76b1f26d23821ea7444d2fe763" ns2:_="">
    <xsd:import namespace="455389f7-3bc3-40e6-a755-c986187477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389f7-3bc3-40e6-a755-c986187477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C05555-8B69-4B89-9C48-6B9727CB7BA1}"/>
</file>

<file path=customXml/itemProps2.xml><?xml version="1.0" encoding="utf-8"?>
<ds:datastoreItem xmlns:ds="http://schemas.openxmlformats.org/officeDocument/2006/customXml" ds:itemID="{B5BAB189-0516-4CBE-9DBE-F1C34843EAF2}"/>
</file>

<file path=customXml/itemProps3.xml><?xml version="1.0" encoding="utf-8"?>
<ds:datastoreItem xmlns:ds="http://schemas.openxmlformats.org/officeDocument/2006/customXml" ds:itemID="{F0977ACB-6882-4A70-B522-595C0F6F301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</TotalTime>
  <Words>1213</Words>
  <Application>Microsoft Office PowerPoint</Application>
  <PresentationFormat>Widescreen</PresentationFormat>
  <Paragraphs>306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Cambria Math</vt:lpstr>
      <vt:lpstr>inherit</vt:lpstr>
      <vt:lpstr>Roboto</vt:lpstr>
      <vt:lpstr>Symbol</vt:lpstr>
      <vt:lpstr>Times New Roman</vt:lpstr>
      <vt:lpstr>Tw Cen MT</vt:lpstr>
      <vt:lpstr>Wingdings</vt:lpstr>
      <vt:lpstr>Circuit</vt:lpstr>
      <vt:lpstr>Neuromorph Movement control</vt:lpstr>
      <vt:lpstr>Personal references</vt:lpstr>
      <vt:lpstr>Main points of the semester</vt:lpstr>
      <vt:lpstr>Requirements of the course</vt:lpstr>
      <vt:lpstr>Owerview of this lecture</vt:lpstr>
      <vt:lpstr>General model</vt:lpstr>
      <vt:lpstr>Examples</vt:lpstr>
      <vt:lpstr>Realtion between modeling and experiment</vt:lpstr>
      <vt:lpstr>PowerPoint Presentation</vt:lpstr>
      <vt:lpstr>Levels of motor control and execution</vt:lpstr>
      <vt:lpstr>Comparison</vt:lpstr>
      <vt:lpstr>How does it possible?</vt:lpstr>
      <vt:lpstr>Video and Opt. Marker demo.</vt:lpstr>
      <vt:lpstr>Video and Opt. Marker demo 2.</vt:lpstr>
      <vt:lpstr>Ultrasound Based System (Zebris)</vt:lpstr>
      <vt:lpstr>Measurements of electromyogram by electrodes: Kiegeszíteni!</vt:lpstr>
      <vt:lpstr>The analsys of movements</vt:lpstr>
      <vt:lpstr>CÍM?</vt:lpstr>
      <vt:lpstr> Differential kinematics</vt:lpstr>
      <vt:lpstr>Overview</vt:lpstr>
      <vt:lpstr>The Software of the Movement Analysing System</vt:lpstr>
      <vt:lpstr>Sensori-motor transformations</vt:lpstr>
      <vt:lpstr>Extrinsic and intrinsic geometry</vt:lpstr>
      <vt:lpstr>Extrinsic and intrinsic geometry</vt:lpstr>
      <vt:lpstr>Free SLIDE!</vt:lpstr>
      <vt:lpstr>Vestibulo-Ocular Reflex (example for sensori-motor transformation)</vt:lpstr>
      <vt:lpstr>Tensor network theory</vt:lpstr>
      <vt:lpstr>The human arm and an intrinsic coordinate system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Neuromorph Movement control</dc:title>
  <dc:creator>RadarComputer</dc:creator>
  <cp:lastModifiedBy>RadarComputer</cp:lastModifiedBy>
  <cp:revision>14</cp:revision>
  <dcterms:created xsi:type="dcterms:W3CDTF">2022-01-08T11:58:31Z</dcterms:created>
  <dcterms:modified xsi:type="dcterms:W3CDTF">2022-01-12T15:21:07Z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0x01010045A5B498AF176B479A2B327974FA2908</vt:lpwstr>
  </property>
</Properties>
</file>